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</p:sldMasterIdLst>
  <p:notesMasterIdLst>
    <p:notesMasterId r:id="rId23"/>
  </p:notesMasterIdLst>
  <p:sldIdLst>
    <p:sldId id="258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78" r:id="rId19"/>
    <p:sldId id="279" r:id="rId20"/>
    <p:sldId id="280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C05CF4-F7DF-46F6-9A36-9913A397CD40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D18DA-D32A-461F-83DD-3ECB66ED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3D18DA-D32A-461F-83DD-3ECB66ED342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7A3B716-73ED-44CB-A985-9DEB630BEF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1D2823-D3CB-48CF-B85F-237638426D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E3C12FA-8DAF-4C6C-AB13-0AE92BF9CEA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37F299B-98CB-49B2-95E9-14EACD5E53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3D9F964-97FB-4662-85B3-1FB39B33A0F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AB1D76C-9D34-4345-88A8-FC3875B1AA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27BCE5A-618F-4DA5-8F45-78F3D007FE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C72B7A-132D-478B-AAFE-5089A70C338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7170355-86EA-4FC1-B09F-70EB31B7C5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5E2284-0B3C-474C-A362-7530DC3654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8D098ED-C9A4-40C6-995E-C01C42A18F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28D63E04-4F91-443A-9D07-CADB039976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980728"/>
            <a:ext cx="7772400" cy="796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995738" y="198913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endParaRPr lang="en-US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4355976" y="1988840"/>
            <a:ext cx="4608512" cy="1448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lt-LT" sz="4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Monohibridinis ir dihibridinis kryžminimas</a:t>
            </a:r>
            <a:endParaRPr kumimoji="0" lang="lt-LT" sz="4000" b="1" i="1" u="none" strike="noStrike" kern="1200" cap="none" spc="0" normalizeH="0" baseline="0" noProof="0" dirty="0">
              <a:ln>
                <a:noFill/>
              </a:ln>
              <a:solidFill>
                <a:srgbClr val="993300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759624" y="5229200"/>
            <a:ext cx="338437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lt-LT" sz="4000" b="1" i="1" dirty="0" smtClean="0">
                <a:latin typeface="Georgia" pitchFamily="18" charset="0"/>
              </a:rPr>
              <a:t>Mend</a:t>
            </a:r>
            <a:r>
              <a:rPr lang="en-US" sz="4000" b="1" i="1" dirty="0" err="1" smtClean="0">
                <a:latin typeface="Georgia" pitchFamily="18" charset="0"/>
              </a:rPr>
              <a:t>elio</a:t>
            </a:r>
            <a:r>
              <a:rPr lang="en-US" sz="4000" b="1" i="1" dirty="0">
                <a:latin typeface="Georgia" pitchFamily="18" charset="0"/>
              </a:rPr>
              <a:t> </a:t>
            </a:r>
            <a:r>
              <a:rPr lang="lt-LT" sz="4000" b="1" i="1" dirty="0" smtClean="0">
                <a:latin typeface="Georgia" pitchFamily="18" charset="0"/>
              </a:rPr>
              <a:t>dėsniai</a:t>
            </a:r>
            <a:endParaRPr lang="lt-LT" sz="4000" b="1" i="1" dirty="0">
              <a:latin typeface="Georgia" pitchFamily="18" charset="0"/>
            </a:endParaRPr>
          </a:p>
        </p:txBody>
      </p:sp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6C8B2"/>
              </a:clrFrom>
              <a:clrTo>
                <a:srgbClr val="B6C8B2">
                  <a:alpha val="0"/>
                </a:srgbClr>
              </a:clrTo>
            </a:clrChange>
          </a:blip>
          <a:srcRect l="6044" r="7245"/>
          <a:stretch>
            <a:fillRect/>
          </a:stretch>
        </p:blipFill>
        <p:spPr bwMode="auto">
          <a:xfrm>
            <a:off x="827584" y="692696"/>
            <a:ext cx="3241055" cy="4844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979712" y="980728"/>
            <a:ext cx="51845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800" b="1" dirty="0" smtClean="0">
                <a:latin typeface="Georgia" pitchFamily="18" charset="0"/>
              </a:rPr>
              <a:t>I Mendelio dėsnis</a:t>
            </a:r>
            <a:endParaRPr lang="en-US" sz="2800" dirty="0"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1700808"/>
            <a:ext cx="59046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lt-LT" sz="2400" i="1" dirty="0" smtClean="0">
                <a:latin typeface="Georgia" pitchFamily="18" charset="0"/>
              </a:rPr>
              <a:t>Kryžminant homozigotus F</a:t>
            </a:r>
            <a:r>
              <a:rPr lang="en-US" sz="2400" i="1" dirty="0" smtClean="0">
                <a:latin typeface="Georgia" pitchFamily="18" charset="0"/>
              </a:rPr>
              <a:t>1</a:t>
            </a:r>
            <a:r>
              <a:rPr lang="lt-LT" sz="2400" i="1" dirty="0" smtClean="0">
                <a:latin typeface="Georgia" pitchFamily="18" charset="0"/>
              </a:rPr>
              <a:t> kartoje visi palikuonys turėsheterozigotinį genotipą ir vienodą dominuojančio požymio fenotipą.</a:t>
            </a:r>
          </a:p>
          <a:p>
            <a:pPr>
              <a:buFontTx/>
              <a:buNone/>
            </a:pPr>
            <a:r>
              <a:rPr lang="lt-LT" sz="2400" i="1" dirty="0" smtClean="0">
                <a:latin typeface="Georgia" pitchFamily="18" charset="0"/>
              </a:rPr>
              <a:t>Pirmasis Mendelio dėsnis</a:t>
            </a:r>
            <a:r>
              <a:rPr lang="lt-LT" sz="2400" i="1" dirty="0" smtClean="0">
                <a:solidFill>
                  <a:srgbClr val="CC3300"/>
                </a:solidFill>
                <a:latin typeface="Georgia" pitchFamily="18" charset="0"/>
              </a:rPr>
              <a:t> -Pirmos kartos vienodumo taisyklė.</a:t>
            </a:r>
            <a:endParaRPr lang="lt-LT" sz="2400" i="1" dirty="0">
              <a:solidFill>
                <a:srgbClr val="CC3300"/>
              </a:solidFill>
              <a:latin typeface="Georgia" pitchFamily="18" charset="0"/>
            </a:endParaRPr>
          </a:p>
        </p:txBody>
      </p:sp>
      <p:pic>
        <p:nvPicPr>
          <p:cNvPr id="8" name="Picture 4" descr="Mendel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3068960"/>
            <a:ext cx="2756545" cy="3289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051720" y="764704"/>
            <a:ext cx="30191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600" b="1" i="1" dirty="0" smtClean="0">
                <a:latin typeface="Georgia" pitchFamily="18" charset="0"/>
              </a:rPr>
              <a:t>Užduotis</a:t>
            </a:r>
            <a:endParaRPr lang="en-US" sz="3600" dirty="0"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87624" y="1582341"/>
            <a:ext cx="56703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buFontTx/>
              <a:buNone/>
            </a:pPr>
            <a:r>
              <a:rPr lang="en-US" sz="2000" i="1" dirty="0" err="1" smtClean="0">
                <a:latin typeface="Georgia" pitchFamily="18" charset="0"/>
              </a:rPr>
              <a:t>Ruda</a:t>
            </a:r>
            <a:r>
              <a:rPr lang="en-US" sz="2000" i="1" dirty="0" smtClean="0">
                <a:latin typeface="Georgia" pitchFamily="18" charset="0"/>
              </a:rPr>
              <a:t> </a:t>
            </a:r>
            <a:r>
              <a:rPr lang="en-US" sz="2000" i="1" dirty="0" err="1" smtClean="0">
                <a:latin typeface="Georgia" pitchFamily="18" charset="0"/>
              </a:rPr>
              <a:t>pel</a:t>
            </a:r>
            <a:r>
              <a:rPr lang="lt-LT" sz="2000" i="1" dirty="0" smtClean="0">
                <a:latin typeface="Georgia" pitchFamily="18" charset="0"/>
              </a:rPr>
              <a:t>ė</a:t>
            </a:r>
            <a:r>
              <a:rPr lang="en-US" sz="2000" i="1" dirty="0" smtClean="0">
                <a:latin typeface="Georgia" pitchFamily="18" charset="0"/>
              </a:rPr>
              <a:t> </a:t>
            </a:r>
            <a:r>
              <a:rPr lang="en-US" sz="2000" i="1" dirty="0" err="1" smtClean="0">
                <a:latin typeface="Georgia" pitchFamily="18" charset="0"/>
              </a:rPr>
              <a:t>susiporavo</a:t>
            </a:r>
            <a:r>
              <a:rPr lang="en-US" sz="2000" i="1" dirty="0" smtClean="0">
                <a:latin typeface="Georgia" pitchFamily="18" charset="0"/>
              </a:rPr>
              <a:t> </a:t>
            </a:r>
            <a:r>
              <a:rPr lang="en-US" sz="2000" i="1" dirty="0" err="1" smtClean="0">
                <a:latin typeface="Georgia" pitchFamily="18" charset="0"/>
              </a:rPr>
              <a:t>su</a:t>
            </a:r>
            <a:r>
              <a:rPr lang="lt-LT" sz="2000" i="1" dirty="0" smtClean="0">
                <a:latin typeface="Georgia" pitchFamily="18" charset="0"/>
              </a:rPr>
              <a:t> juoda pele. Visi pirmosios kartos palikuonys gimė juodi</a:t>
            </a:r>
            <a:endParaRPr lang="en-US" sz="2000" i="1" dirty="0" smtClean="0">
              <a:latin typeface="Georgia" pitchFamily="18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2000" i="1" dirty="0" err="1" smtClean="0">
                <a:latin typeface="Georgia" pitchFamily="18" charset="0"/>
              </a:rPr>
              <a:t>Nurodyk</a:t>
            </a:r>
            <a:r>
              <a:rPr lang="en-US" sz="2000" i="1" dirty="0" smtClean="0">
                <a:latin typeface="Georgia" pitchFamily="18" charset="0"/>
              </a:rPr>
              <a:t>, kuris </a:t>
            </a:r>
            <a:r>
              <a:rPr lang="en-US" sz="2000" i="1" dirty="0" err="1" smtClean="0">
                <a:latin typeface="Georgia" pitchFamily="18" charset="0"/>
              </a:rPr>
              <a:t>kailio</a:t>
            </a:r>
            <a:r>
              <a:rPr lang="en-US" sz="2000" i="1" dirty="0" smtClean="0">
                <a:latin typeface="Georgia" pitchFamily="18" charset="0"/>
              </a:rPr>
              <a:t> </a:t>
            </a:r>
            <a:r>
              <a:rPr lang="en-US" sz="2000" i="1" dirty="0" err="1" smtClean="0">
                <a:latin typeface="Georgia" pitchFamily="18" charset="0"/>
              </a:rPr>
              <a:t>spalvos</a:t>
            </a:r>
            <a:r>
              <a:rPr lang="en-US" sz="2000" i="1" dirty="0" smtClean="0">
                <a:latin typeface="Georgia" pitchFamily="18" charset="0"/>
              </a:rPr>
              <a:t> </a:t>
            </a:r>
            <a:r>
              <a:rPr lang="en-US" sz="2000" i="1" dirty="0" err="1" smtClean="0">
                <a:latin typeface="Georgia" pitchFamily="18" charset="0"/>
              </a:rPr>
              <a:t>alelis</a:t>
            </a:r>
            <a:r>
              <a:rPr lang="en-US" sz="2000" i="1" dirty="0" smtClean="0">
                <a:latin typeface="Georgia" pitchFamily="18" charset="0"/>
              </a:rPr>
              <a:t> </a:t>
            </a:r>
            <a:r>
              <a:rPr lang="en-US" sz="2000" i="1" dirty="0" err="1" smtClean="0">
                <a:latin typeface="Georgia" pitchFamily="18" charset="0"/>
              </a:rPr>
              <a:t>dominuoja</a:t>
            </a:r>
            <a:r>
              <a:rPr lang="en-US" sz="2000" i="1" dirty="0" smtClean="0">
                <a:latin typeface="Georgia" pitchFamily="18" charset="0"/>
              </a:rPr>
              <a:t>, kuris – </a:t>
            </a:r>
            <a:r>
              <a:rPr lang="en-US" sz="2000" i="1" dirty="0" err="1" smtClean="0">
                <a:latin typeface="Georgia" pitchFamily="18" charset="0"/>
              </a:rPr>
              <a:t>recesyvinis</a:t>
            </a:r>
            <a:r>
              <a:rPr lang="en-US" sz="2000" i="1" dirty="0" smtClean="0">
                <a:latin typeface="Georgia" pitchFamily="18" charset="0"/>
              </a:rPr>
              <a:t> </a:t>
            </a:r>
            <a:r>
              <a:rPr lang="en-US" sz="2000" i="1" dirty="0" err="1" smtClean="0">
                <a:latin typeface="Georgia" pitchFamily="18" charset="0"/>
              </a:rPr>
              <a:t>ir</a:t>
            </a:r>
            <a:r>
              <a:rPr lang="en-US" sz="2000" i="1" dirty="0" smtClean="0">
                <a:latin typeface="Georgia" pitchFamily="18" charset="0"/>
              </a:rPr>
              <a:t> </a:t>
            </a:r>
            <a:r>
              <a:rPr lang="en-US" sz="2000" i="1" dirty="0" err="1" smtClean="0">
                <a:latin typeface="Georgia" pitchFamily="18" charset="0"/>
              </a:rPr>
              <a:t>sudaryk</a:t>
            </a:r>
            <a:r>
              <a:rPr lang="en-US" sz="2000" i="1" dirty="0" smtClean="0">
                <a:latin typeface="Georgia" pitchFamily="18" charset="0"/>
              </a:rPr>
              <a:t> </a:t>
            </a:r>
            <a:r>
              <a:rPr lang="en-US" sz="2000" i="1" dirty="0" err="1" smtClean="0">
                <a:latin typeface="Georgia" pitchFamily="18" charset="0"/>
              </a:rPr>
              <a:t>kry</a:t>
            </a:r>
            <a:r>
              <a:rPr lang="lt-LT" sz="2000" i="1" dirty="0" smtClean="0">
                <a:latin typeface="Georgia" pitchFamily="18" charset="0"/>
              </a:rPr>
              <a:t>ž</a:t>
            </a:r>
            <a:r>
              <a:rPr lang="en-US" sz="2000" i="1" dirty="0" err="1" smtClean="0">
                <a:latin typeface="Georgia" pitchFamily="18" charset="0"/>
              </a:rPr>
              <a:t>minimo</a:t>
            </a:r>
            <a:r>
              <a:rPr lang="en-US" sz="2000" i="1" dirty="0" smtClean="0">
                <a:latin typeface="Georgia" pitchFamily="18" charset="0"/>
              </a:rPr>
              <a:t> </a:t>
            </a:r>
            <a:r>
              <a:rPr lang="en-US" sz="2000" i="1" dirty="0" err="1" smtClean="0">
                <a:latin typeface="Georgia" pitchFamily="18" charset="0"/>
              </a:rPr>
              <a:t>shem</a:t>
            </a:r>
            <a:r>
              <a:rPr lang="lt-LT" sz="2000" i="1" dirty="0" smtClean="0">
                <a:latin typeface="Georgia" pitchFamily="18" charset="0"/>
              </a:rPr>
              <a:t>ą</a:t>
            </a:r>
          </a:p>
          <a:p>
            <a:pPr marL="609600" indent="-609600">
              <a:buFontTx/>
              <a:buAutoNum type="arabicPeriod"/>
            </a:pPr>
            <a:r>
              <a:rPr lang="lt-LT" sz="2000" i="1" dirty="0" smtClean="0">
                <a:latin typeface="Georgia" pitchFamily="18" charset="0"/>
              </a:rPr>
              <a:t>Paaiškink, kodėl pirmos kartos palikuonys gimė juodi.</a:t>
            </a:r>
          </a:p>
          <a:p>
            <a:pPr marL="609600" indent="-609600">
              <a:buFontTx/>
              <a:buAutoNum type="arabicPeriod"/>
            </a:pPr>
            <a:r>
              <a:rPr lang="lt-LT" sz="2000" i="1" dirty="0" smtClean="0">
                <a:latin typeface="Georgia" pitchFamily="18" charset="0"/>
              </a:rPr>
              <a:t>Ar gali dvi juodos pelės susilaukti rudų palikuonių</a:t>
            </a:r>
            <a:r>
              <a:rPr lang="en-US" sz="2000" i="1" dirty="0" smtClean="0">
                <a:latin typeface="Georgia" pitchFamily="18" charset="0"/>
              </a:rPr>
              <a:t>?</a:t>
            </a:r>
            <a:r>
              <a:rPr lang="lt-LT" sz="2000" i="1" dirty="0" smtClean="0">
                <a:latin typeface="Georgia" pitchFamily="18" charset="0"/>
              </a:rPr>
              <a:t> Atsakymą iliustruok braižydamas kryžminimo schemą.</a:t>
            </a:r>
            <a:endParaRPr lang="lt-LT" sz="2000" i="1" dirty="0">
              <a:latin typeface="Georgia" pitchFamily="18" charset="0"/>
            </a:endParaRPr>
          </a:p>
        </p:txBody>
      </p:sp>
      <p:pic>
        <p:nvPicPr>
          <p:cNvPr id="8" name="Picture 4" descr="inheritance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DCA"/>
              </a:clrFrom>
              <a:clrTo>
                <a:srgbClr val="FFFDCA">
                  <a:alpha val="0"/>
                </a:srgbClr>
              </a:clrTo>
            </a:clrChange>
          </a:blip>
          <a:srcRect b="46355"/>
          <a:stretch>
            <a:fillRect/>
          </a:stretch>
        </p:blipFill>
        <p:spPr bwMode="auto">
          <a:xfrm>
            <a:off x="4572000" y="4797152"/>
            <a:ext cx="3528863" cy="15756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332656"/>
            <a:ext cx="8229600" cy="576262"/>
          </a:xfrm>
        </p:spPr>
        <p:txBody>
          <a:bodyPr>
            <a:noAutofit/>
          </a:bodyPr>
          <a:lstStyle/>
          <a:p>
            <a:pPr algn="ctr"/>
            <a:r>
              <a:rPr lang="lt-LT" b="1" i="1" dirty="0" smtClean="0">
                <a:latin typeface="Georgia" pitchFamily="18" charset="0"/>
              </a:rPr>
              <a:t>Atsakyma</a:t>
            </a:r>
            <a:r>
              <a:rPr lang="en-US" b="1" i="1" dirty="0" err="1" smtClean="0">
                <a:latin typeface="Georgia" pitchFamily="18" charset="0"/>
              </a:rPr>
              <a:t>i</a:t>
            </a:r>
            <a:endParaRPr lang="lt-LT" b="1" i="1" dirty="0">
              <a:latin typeface="Georgia" pitchFamily="18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27584" y="836712"/>
            <a:ext cx="2809007" cy="2160240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lt-LT" sz="2000" dirty="0">
              <a:solidFill>
                <a:schemeClr val="accent1"/>
              </a:solidFill>
              <a:latin typeface="Comic Sans MS" pitchFamily="66" charset="0"/>
            </a:endParaRPr>
          </a:p>
          <a:p>
            <a:pPr algn="l"/>
            <a:r>
              <a:rPr lang="en-US" sz="2000" dirty="0" smtClean="0">
                <a:solidFill>
                  <a:schemeClr val="accent1"/>
                </a:solidFill>
                <a:latin typeface="Comic Sans MS" pitchFamily="66" charset="0"/>
              </a:rPr>
              <a:t>1.</a:t>
            </a:r>
          </a:p>
          <a:p>
            <a:pPr algn="l"/>
            <a:r>
              <a:rPr lang="lt-LT" sz="2000" dirty="0" smtClean="0">
                <a:solidFill>
                  <a:schemeClr val="accent1"/>
                </a:solidFill>
                <a:latin typeface="Comic Sans MS" pitchFamily="66" charset="0"/>
              </a:rPr>
              <a:t>A- </a:t>
            </a:r>
            <a:r>
              <a:rPr lang="lt-LT" sz="2000" dirty="0">
                <a:solidFill>
                  <a:schemeClr val="accent1"/>
                </a:solidFill>
                <a:latin typeface="Comic Sans MS" pitchFamily="66" charset="0"/>
              </a:rPr>
              <a:t>juoda kailio spalva</a:t>
            </a:r>
          </a:p>
          <a:p>
            <a:pPr algn="l"/>
            <a:r>
              <a:rPr lang="lt-LT" sz="2000" dirty="0">
                <a:solidFill>
                  <a:schemeClr val="accent1"/>
                </a:solidFill>
                <a:latin typeface="Comic Sans MS" pitchFamily="66" charset="0"/>
              </a:rPr>
              <a:t>a- ruda kailio spalva</a:t>
            </a:r>
          </a:p>
          <a:p>
            <a:pPr algn="l"/>
            <a:r>
              <a:rPr lang="lt-LT" sz="2000" dirty="0">
                <a:solidFill>
                  <a:schemeClr val="accent1"/>
                </a:solidFill>
                <a:latin typeface="Comic Sans MS" pitchFamily="66" charset="0"/>
              </a:rPr>
              <a:t>P </a:t>
            </a:r>
            <a:r>
              <a:rPr lang="lt-LT" sz="2000" dirty="0">
                <a:solidFill>
                  <a:schemeClr val="accent1"/>
                </a:solidFill>
                <a:latin typeface="Comic Sans MS" pitchFamily="66" charset="0"/>
                <a:cs typeface="Arial" pitchFamily="34" charset="0"/>
              </a:rPr>
              <a:t>♂ aa X ♀ AA</a:t>
            </a:r>
          </a:p>
          <a:p>
            <a:pPr algn="l"/>
            <a:r>
              <a:rPr lang="lt-LT" sz="2000" dirty="0">
                <a:solidFill>
                  <a:schemeClr val="accent1"/>
                </a:solidFill>
                <a:latin typeface="Comic Sans MS" pitchFamily="66" charset="0"/>
                <a:cs typeface="Arial" pitchFamily="34" charset="0"/>
              </a:rPr>
              <a:t>Gametos : </a:t>
            </a:r>
            <a:r>
              <a:rPr lang="lt-LT" sz="2000" dirty="0">
                <a:solidFill>
                  <a:schemeClr val="accent1"/>
                </a:solidFill>
                <a:latin typeface="Comic Sans MS" pitchFamily="66" charset="0"/>
              </a:rPr>
              <a:t>♂ a ; a </a:t>
            </a:r>
          </a:p>
          <a:p>
            <a:pPr algn="l"/>
            <a:r>
              <a:rPr lang="lt-LT" sz="2000" dirty="0">
                <a:solidFill>
                  <a:schemeClr val="accent1"/>
                </a:solidFill>
                <a:latin typeface="Comic Sans MS" pitchFamily="66" charset="0"/>
              </a:rPr>
              <a:t>                 ♀  A ;  A</a:t>
            </a:r>
          </a:p>
          <a:p>
            <a:pPr algn="l"/>
            <a:endParaRPr lang="lt-LT" sz="20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0" y="112474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2.</a:t>
            </a:r>
          </a:p>
          <a:p>
            <a:r>
              <a:rPr lang="lt-LT" dirty="0" smtClean="0">
                <a:latin typeface="Comic Sans MS" pitchFamily="66" charset="0"/>
              </a:rPr>
              <a:t>A- juoda kailio spalva</a:t>
            </a:r>
          </a:p>
          <a:p>
            <a:r>
              <a:rPr lang="lt-LT" dirty="0" smtClean="0">
                <a:latin typeface="Comic Sans MS" pitchFamily="66" charset="0"/>
              </a:rPr>
              <a:t>a- ruda kailio spalva</a:t>
            </a:r>
          </a:p>
          <a:p>
            <a:r>
              <a:rPr lang="lt-LT" dirty="0" smtClean="0">
                <a:latin typeface="Comic Sans MS" pitchFamily="66" charset="0"/>
              </a:rPr>
              <a:t>P ♂ </a:t>
            </a:r>
            <a:r>
              <a:rPr lang="en-US" dirty="0" smtClean="0">
                <a:latin typeface="Comic Sans MS" pitchFamily="66" charset="0"/>
              </a:rPr>
              <a:t>A</a:t>
            </a:r>
            <a:r>
              <a:rPr lang="lt-LT" dirty="0" smtClean="0">
                <a:latin typeface="Comic Sans MS" pitchFamily="66" charset="0"/>
              </a:rPr>
              <a:t>a X ♀ A</a:t>
            </a:r>
            <a:r>
              <a:rPr lang="en-US" dirty="0" smtClean="0">
                <a:latin typeface="Comic Sans MS" pitchFamily="66" charset="0"/>
              </a:rPr>
              <a:t>a</a:t>
            </a:r>
            <a:endParaRPr lang="lt-LT" dirty="0" smtClean="0">
              <a:latin typeface="Comic Sans MS" pitchFamily="66" charset="0"/>
            </a:endParaRPr>
          </a:p>
          <a:p>
            <a:r>
              <a:rPr lang="lt-LT" dirty="0" smtClean="0">
                <a:latin typeface="Comic Sans MS" pitchFamily="66" charset="0"/>
              </a:rPr>
              <a:t>Gametos : ♂ </a:t>
            </a:r>
            <a:r>
              <a:rPr lang="en-US" dirty="0" smtClean="0">
                <a:latin typeface="Comic Sans MS" pitchFamily="66" charset="0"/>
              </a:rPr>
              <a:t>A</a:t>
            </a:r>
            <a:r>
              <a:rPr lang="lt-LT" dirty="0" smtClean="0">
                <a:latin typeface="Comic Sans MS" pitchFamily="66" charset="0"/>
              </a:rPr>
              <a:t> ; a </a:t>
            </a:r>
          </a:p>
          <a:p>
            <a:r>
              <a:rPr lang="lt-LT" dirty="0" smtClean="0">
                <a:latin typeface="Comic Sans MS" pitchFamily="66" charset="0"/>
              </a:rPr>
              <a:t>                 ♀  A ;  </a:t>
            </a:r>
            <a:r>
              <a:rPr lang="en-US" dirty="0" smtClean="0">
                <a:latin typeface="Comic Sans MS" pitchFamily="66" charset="0"/>
              </a:rPr>
              <a:t>a</a:t>
            </a:r>
            <a:endParaRPr lang="lt-LT" dirty="0">
              <a:latin typeface="Comic Sans MS" pitchFamily="66" charset="0"/>
            </a:endParaRPr>
          </a:p>
        </p:txBody>
      </p:sp>
      <p:graphicFrame>
        <p:nvGraphicFramePr>
          <p:cNvPr id="14" name="Group 36"/>
          <p:cNvGraphicFramePr>
            <a:graphicFrameLocks noGrp="1"/>
          </p:cNvGraphicFramePr>
          <p:nvPr/>
        </p:nvGraphicFramePr>
        <p:xfrm>
          <a:off x="1835696" y="3789040"/>
          <a:ext cx="2471738" cy="2051051"/>
        </p:xfrm>
        <a:graphic>
          <a:graphicData uri="http://schemas.openxmlformats.org/drawingml/2006/table">
            <a:tbl>
              <a:tblPr/>
              <a:tblGrid>
                <a:gridCol w="823913"/>
                <a:gridCol w="823912"/>
                <a:gridCol w="823913"/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538833" y="3716461"/>
            <a:ext cx="771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lt-LT" sz="2800" b="1" i="1" dirty="0">
                <a:latin typeface="Comic Sans MS" pitchFamily="66" charset="0"/>
              </a:rPr>
              <a:t>F</a:t>
            </a:r>
            <a:r>
              <a:rPr lang="en-US" sz="2800" b="1" i="1" dirty="0">
                <a:latin typeface="Comic Sans MS" pitchFamily="66" charset="0"/>
              </a:rPr>
              <a:t>1 </a:t>
            </a:r>
            <a:endParaRPr lang="lt-LT" sz="2800" b="1" i="1" dirty="0">
              <a:latin typeface="Comic Sans MS" pitchFamily="66" charset="0"/>
            </a:endParaRPr>
          </a:p>
        </p:txBody>
      </p:sp>
      <p:sp>
        <p:nvSpPr>
          <p:cNvPr id="16" name="Line 26"/>
          <p:cNvSpPr>
            <a:spLocks noChangeShapeType="1"/>
          </p:cNvSpPr>
          <p:nvPr/>
        </p:nvSpPr>
        <p:spPr bwMode="auto">
          <a:xfrm>
            <a:off x="1907134" y="3860477"/>
            <a:ext cx="7207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Rectangle 30"/>
          <p:cNvSpPr>
            <a:spLocks noChangeArrowheads="1"/>
          </p:cNvSpPr>
          <p:nvPr/>
        </p:nvSpPr>
        <p:spPr bwMode="auto">
          <a:xfrm>
            <a:off x="1907134" y="4147815"/>
            <a:ext cx="35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lt-LT"/>
              <a:t>♂</a:t>
            </a:r>
          </a:p>
        </p:txBody>
      </p:sp>
      <p:sp>
        <p:nvSpPr>
          <p:cNvPr id="18" name="Rectangle 31"/>
          <p:cNvSpPr>
            <a:spLocks noChangeArrowheads="1"/>
          </p:cNvSpPr>
          <p:nvPr/>
        </p:nvSpPr>
        <p:spPr bwMode="auto">
          <a:xfrm>
            <a:off x="2338934" y="3789040"/>
            <a:ext cx="35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lt-LT"/>
              <a:t>♀</a:t>
            </a:r>
          </a:p>
        </p:txBody>
      </p:sp>
      <p:sp>
        <p:nvSpPr>
          <p:cNvPr id="19" name="Rectangle 32"/>
          <p:cNvSpPr>
            <a:spLocks noChangeArrowheads="1"/>
          </p:cNvSpPr>
          <p:nvPr/>
        </p:nvSpPr>
        <p:spPr bwMode="auto">
          <a:xfrm>
            <a:off x="2881859" y="3938265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lt-LT" sz="2400" b="1" i="1">
                <a:latin typeface="Comic Sans MS" pitchFamily="66" charset="0"/>
              </a:rPr>
              <a:t>A</a:t>
            </a:r>
          </a:p>
        </p:txBody>
      </p:sp>
      <p:sp>
        <p:nvSpPr>
          <p:cNvPr id="20" name="Rectangle 33"/>
          <p:cNvSpPr>
            <a:spLocks noChangeArrowheads="1"/>
          </p:cNvSpPr>
          <p:nvPr/>
        </p:nvSpPr>
        <p:spPr bwMode="auto">
          <a:xfrm>
            <a:off x="3674021" y="3865240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lt-LT" sz="2400" b="1" i="1" dirty="0">
                <a:latin typeface="Comic Sans MS" pitchFamily="66" charset="0"/>
              </a:rPr>
              <a:t>A</a:t>
            </a:r>
          </a:p>
        </p:txBody>
      </p:sp>
      <p:sp>
        <p:nvSpPr>
          <p:cNvPr id="21" name="Rectangle 34"/>
          <p:cNvSpPr>
            <a:spLocks noChangeArrowheads="1"/>
          </p:cNvSpPr>
          <p:nvPr/>
        </p:nvSpPr>
        <p:spPr bwMode="auto">
          <a:xfrm>
            <a:off x="2102396" y="458596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lt-LT" sz="2400" b="1" i="1">
                <a:latin typeface="Comic Sans MS" pitchFamily="66" charset="0"/>
              </a:rPr>
              <a:t>a</a:t>
            </a:r>
          </a:p>
        </p:txBody>
      </p:sp>
      <p:sp>
        <p:nvSpPr>
          <p:cNvPr id="22" name="Rectangle 35"/>
          <p:cNvSpPr>
            <a:spLocks noChangeArrowheads="1"/>
          </p:cNvSpPr>
          <p:nvPr/>
        </p:nvSpPr>
        <p:spPr bwMode="auto">
          <a:xfrm>
            <a:off x="2102396" y="530669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lt-LT" sz="2400" b="1" i="1">
                <a:latin typeface="Comic Sans MS" pitchFamily="66" charset="0"/>
              </a:rPr>
              <a:t>a</a:t>
            </a:r>
          </a:p>
        </p:txBody>
      </p:sp>
      <p:sp>
        <p:nvSpPr>
          <p:cNvPr id="23" name="Rectangle 37"/>
          <p:cNvSpPr>
            <a:spLocks noChangeArrowheads="1"/>
          </p:cNvSpPr>
          <p:nvPr/>
        </p:nvSpPr>
        <p:spPr bwMode="auto">
          <a:xfrm>
            <a:off x="2770734" y="4581202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latin typeface="Comic Sans MS" pitchFamily="66" charset="0"/>
              </a:rPr>
              <a:t>A</a:t>
            </a:r>
            <a:r>
              <a:rPr lang="lt-LT" sz="2400" b="1" i="1">
                <a:latin typeface="Comic Sans MS" pitchFamily="66" charset="0"/>
              </a:rPr>
              <a:t>a</a:t>
            </a:r>
          </a:p>
        </p:txBody>
      </p:sp>
      <p:sp>
        <p:nvSpPr>
          <p:cNvPr id="24" name="Rectangle 38"/>
          <p:cNvSpPr>
            <a:spLocks noChangeArrowheads="1"/>
          </p:cNvSpPr>
          <p:nvPr/>
        </p:nvSpPr>
        <p:spPr bwMode="auto">
          <a:xfrm>
            <a:off x="3635921" y="465264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latin typeface="Comic Sans MS" pitchFamily="66" charset="0"/>
              </a:rPr>
              <a:t>A</a:t>
            </a:r>
            <a:r>
              <a:rPr lang="lt-LT" sz="2400" b="1" i="1">
                <a:latin typeface="Comic Sans MS" pitchFamily="66" charset="0"/>
              </a:rPr>
              <a:t>a</a:t>
            </a:r>
          </a:p>
        </p:txBody>
      </p:sp>
      <p:sp>
        <p:nvSpPr>
          <p:cNvPr id="25" name="Rectangle 39"/>
          <p:cNvSpPr>
            <a:spLocks noChangeArrowheads="1"/>
          </p:cNvSpPr>
          <p:nvPr/>
        </p:nvSpPr>
        <p:spPr bwMode="auto">
          <a:xfrm>
            <a:off x="2770734" y="5300340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latin typeface="Comic Sans MS" pitchFamily="66" charset="0"/>
              </a:rPr>
              <a:t>A</a:t>
            </a:r>
            <a:r>
              <a:rPr lang="lt-LT" sz="2400" b="1" i="1">
                <a:latin typeface="Comic Sans MS" pitchFamily="66" charset="0"/>
              </a:rPr>
              <a:t>a</a:t>
            </a:r>
          </a:p>
        </p:txBody>
      </p:sp>
      <p:sp>
        <p:nvSpPr>
          <p:cNvPr id="26" name="Rectangle 40"/>
          <p:cNvSpPr>
            <a:spLocks noChangeArrowheads="1"/>
          </p:cNvSpPr>
          <p:nvPr/>
        </p:nvSpPr>
        <p:spPr bwMode="auto">
          <a:xfrm>
            <a:off x="3635921" y="5300340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latin typeface="Comic Sans MS" pitchFamily="66" charset="0"/>
              </a:rPr>
              <a:t>A</a:t>
            </a:r>
            <a:r>
              <a:rPr lang="lt-LT" sz="2400" b="1" i="1">
                <a:latin typeface="Comic Sans MS" pitchFamily="66" charset="0"/>
              </a:rPr>
              <a:t>a</a:t>
            </a:r>
          </a:p>
        </p:txBody>
      </p:sp>
      <p:sp>
        <p:nvSpPr>
          <p:cNvPr id="27" name="Rectangle 47"/>
          <p:cNvSpPr>
            <a:spLocks noChangeArrowheads="1"/>
          </p:cNvSpPr>
          <p:nvPr/>
        </p:nvSpPr>
        <p:spPr bwMode="auto">
          <a:xfrm>
            <a:off x="4572000" y="3284984"/>
            <a:ext cx="771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lt-LT" sz="2800" b="1" i="1">
                <a:latin typeface="Comic Sans MS" pitchFamily="66" charset="0"/>
              </a:rPr>
              <a:t>F</a:t>
            </a:r>
            <a:r>
              <a:rPr lang="en-US" sz="2800" b="1" i="1">
                <a:latin typeface="Comic Sans MS" pitchFamily="66" charset="0"/>
              </a:rPr>
              <a:t>2 </a:t>
            </a:r>
            <a:endParaRPr lang="lt-LT" sz="2800" b="1" i="1">
              <a:latin typeface="Comic Sans MS" pitchFamily="66" charset="0"/>
            </a:endParaRPr>
          </a:p>
        </p:txBody>
      </p:sp>
      <p:graphicFrame>
        <p:nvGraphicFramePr>
          <p:cNvPr id="28" name="Group 66"/>
          <p:cNvGraphicFramePr>
            <a:graphicFrameLocks noGrp="1"/>
          </p:cNvGraphicFramePr>
          <p:nvPr/>
        </p:nvGraphicFramePr>
        <p:xfrm>
          <a:off x="5724128" y="3789040"/>
          <a:ext cx="2471738" cy="2124076"/>
        </p:xfrm>
        <a:graphic>
          <a:graphicData uri="http://schemas.openxmlformats.org/drawingml/2006/table">
            <a:tbl>
              <a:tblPr/>
              <a:tblGrid>
                <a:gridCol w="823913"/>
                <a:gridCol w="823912"/>
                <a:gridCol w="823913"/>
              </a:tblGrid>
              <a:tr h="720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Rectangle 67"/>
          <p:cNvSpPr>
            <a:spLocks noChangeArrowheads="1"/>
          </p:cNvSpPr>
          <p:nvPr/>
        </p:nvSpPr>
        <p:spPr bwMode="auto">
          <a:xfrm>
            <a:off x="6732191" y="3933503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lt-LT" sz="2400" b="1" i="1">
                <a:latin typeface="Comic Sans MS" pitchFamily="66" charset="0"/>
              </a:rPr>
              <a:t>A</a:t>
            </a:r>
          </a:p>
        </p:txBody>
      </p:sp>
      <p:sp>
        <p:nvSpPr>
          <p:cNvPr id="30" name="Rectangle 68"/>
          <p:cNvSpPr>
            <a:spLocks noChangeArrowheads="1"/>
          </p:cNvSpPr>
          <p:nvPr/>
        </p:nvSpPr>
        <p:spPr bwMode="auto">
          <a:xfrm>
            <a:off x="5940028" y="4654228"/>
            <a:ext cx="40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lt-LT" sz="2400" b="1" i="1">
                <a:latin typeface="Comic Sans MS" pitchFamily="66" charset="0"/>
              </a:rPr>
              <a:t>A</a:t>
            </a:r>
          </a:p>
        </p:txBody>
      </p:sp>
      <p:sp>
        <p:nvSpPr>
          <p:cNvPr id="31" name="Rectangle 69"/>
          <p:cNvSpPr>
            <a:spLocks noChangeArrowheads="1"/>
          </p:cNvSpPr>
          <p:nvPr/>
        </p:nvSpPr>
        <p:spPr bwMode="auto">
          <a:xfrm>
            <a:off x="7597378" y="3933503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lt-LT" sz="2400" b="1" i="1">
                <a:latin typeface="Comic Sans MS" pitchFamily="66" charset="0"/>
              </a:rPr>
              <a:t>a</a:t>
            </a:r>
          </a:p>
        </p:txBody>
      </p:sp>
      <p:sp>
        <p:nvSpPr>
          <p:cNvPr id="32" name="Rectangle 70"/>
          <p:cNvSpPr>
            <a:spLocks noChangeArrowheads="1"/>
          </p:cNvSpPr>
          <p:nvPr/>
        </p:nvSpPr>
        <p:spPr bwMode="auto">
          <a:xfrm>
            <a:off x="6013053" y="537336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lt-LT" sz="2400" b="1" i="1">
                <a:latin typeface="Comic Sans MS" pitchFamily="66" charset="0"/>
              </a:rPr>
              <a:t>a</a:t>
            </a: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7452916" y="465422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latin typeface="Comic Sans MS" pitchFamily="66" charset="0"/>
              </a:rPr>
              <a:t>A</a:t>
            </a:r>
            <a:r>
              <a:rPr lang="lt-LT" sz="2400" b="1" i="1">
                <a:latin typeface="Comic Sans MS" pitchFamily="66" charset="0"/>
              </a:rPr>
              <a:t>a</a:t>
            </a:r>
          </a:p>
        </p:txBody>
      </p:sp>
      <p:sp>
        <p:nvSpPr>
          <p:cNvPr id="34" name="Rectangle 72"/>
          <p:cNvSpPr>
            <a:spLocks noChangeArrowheads="1"/>
          </p:cNvSpPr>
          <p:nvPr/>
        </p:nvSpPr>
        <p:spPr bwMode="auto">
          <a:xfrm>
            <a:off x="6732191" y="530192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latin typeface="Comic Sans MS" pitchFamily="66" charset="0"/>
              </a:rPr>
              <a:t>A</a:t>
            </a:r>
            <a:r>
              <a:rPr lang="lt-LT" sz="2400" b="1" i="1">
                <a:latin typeface="Comic Sans MS" pitchFamily="66" charset="0"/>
              </a:rPr>
              <a:t>a</a:t>
            </a:r>
          </a:p>
        </p:txBody>
      </p:sp>
      <p:sp>
        <p:nvSpPr>
          <p:cNvPr id="35" name="Rectangle 73"/>
          <p:cNvSpPr>
            <a:spLocks noChangeArrowheads="1"/>
          </p:cNvSpPr>
          <p:nvPr/>
        </p:nvSpPr>
        <p:spPr bwMode="auto">
          <a:xfrm>
            <a:off x="6633766" y="4654228"/>
            <a:ext cx="628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latin typeface="Comic Sans MS" pitchFamily="66" charset="0"/>
              </a:rPr>
              <a:t>AA</a:t>
            </a:r>
            <a:endParaRPr lang="lt-LT" sz="2400" b="1" i="1">
              <a:latin typeface="Comic Sans MS" pitchFamily="66" charset="0"/>
            </a:endParaRPr>
          </a:p>
        </p:txBody>
      </p:sp>
      <p:sp>
        <p:nvSpPr>
          <p:cNvPr id="36" name="Rectangle 74"/>
          <p:cNvSpPr>
            <a:spLocks noChangeArrowheads="1"/>
          </p:cNvSpPr>
          <p:nvPr/>
        </p:nvSpPr>
        <p:spPr bwMode="auto">
          <a:xfrm>
            <a:off x="7551341" y="5301928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i="1">
                <a:latin typeface="Comic Sans MS" pitchFamily="66" charset="0"/>
              </a:rPr>
              <a:t>a</a:t>
            </a:r>
            <a:r>
              <a:rPr lang="lt-LT" sz="2400" b="1" i="1">
                <a:latin typeface="Comic Sans MS" pitchFamily="66" charset="0"/>
              </a:rPr>
              <a:t>a</a:t>
            </a:r>
          </a:p>
        </p:txBody>
      </p:sp>
      <p:sp>
        <p:nvSpPr>
          <p:cNvPr id="37" name="Rectangle 75"/>
          <p:cNvSpPr>
            <a:spLocks noChangeArrowheads="1"/>
          </p:cNvSpPr>
          <p:nvPr/>
        </p:nvSpPr>
        <p:spPr bwMode="auto">
          <a:xfrm>
            <a:off x="6157516" y="3789040"/>
            <a:ext cx="35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lt-LT"/>
              <a:t>♀</a:t>
            </a:r>
          </a:p>
        </p:txBody>
      </p:sp>
      <p:sp>
        <p:nvSpPr>
          <p:cNvPr id="38" name="Rectangle 76"/>
          <p:cNvSpPr>
            <a:spLocks noChangeArrowheads="1"/>
          </p:cNvSpPr>
          <p:nvPr/>
        </p:nvSpPr>
        <p:spPr bwMode="auto">
          <a:xfrm>
            <a:off x="5724128" y="4149403"/>
            <a:ext cx="355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lt-LT"/>
              <a:t>♂</a:t>
            </a:r>
          </a:p>
        </p:txBody>
      </p:sp>
      <p:sp>
        <p:nvSpPr>
          <p:cNvPr id="39" name="Line 77"/>
          <p:cNvSpPr>
            <a:spLocks noChangeShapeType="1"/>
          </p:cNvSpPr>
          <p:nvPr/>
        </p:nvSpPr>
        <p:spPr bwMode="auto">
          <a:xfrm>
            <a:off x="5724128" y="3789040"/>
            <a:ext cx="720725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0" name="Rectangle 46"/>
          <p:cNvSpPr>
            <a:spLocks noChangeArrowheads="1"/>
          </p:cNvSpPr>
          <p:nvPr/>
        </p:nvSpPr>
        <p:spPr bwMode="auto">
          <a:xfrm>
            <a:off x="395536" y="5850237"/>
            <a:ext cx="4176588" cy="10077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600" b="1" i="1" dirty="0" err="1">
                <a:latin typeface="Georgia" pitchFamily="18" charset="0"/>
              </a:rPr>
              <a:t>Genotipas</a:t>
            </a:r>
            <a:r>
              <a:rPr lang="en-US" sz="1600" b="1" i="1" dirty="0">
                <a:latin typeface="Georgia" pitchFamily="18" charset="0"/>
              </a:rPr>
              <a:t> – </a:t>
            </a:r>
            <a:r>
              <a:rPr lang="en-US" sz="1600" b="1" i="1" dirty="0" err="1">
                <a:latin typeface="Georgia" pitchFamily="18" charset="0"/>
              </a:rPr>
              <a:t>heterozigotas</a:t>
            </a:r>
            <a:r>
              <a:rPr lang="en-US" sz="1600" b="1" i="1" dirty="0">
                <a:latin typeface="Georgia" pitchFamily="18" charset="0"/>
              </a:rPr>
              <a:t>: </a:t>
            </a:r>
            <a:r>
              <a:rPr lang="en-US" sz="1600" b="1" i="1" dirty="0" err="1">
                <a:latin typeface="Georgia" pitchFamily="18" charset="0"/>
              </a:rPr>
              <a:t>Aa</a:t>
            </a:r>
            <a:endParaRPr lang="en-US" sz="1600" b="1" i="1" dirty="0">
              <a:latin typeface="Georgia" pitchFamily="18" charset="0"/>
            </a:endParaRPr>
          </a:p>
          <a:p>
            <a:r>
              <a:rPr lang="en-US" sz="1600" b="1" i="1" dirty="0" err="1">
                <a:latin typeface="Georgia" pitchFamily="18" charset="0"/>
              </a:rPr>
              <a:t>Fenotipas</a:t>
            </a:r>
            <a:r>
              <a:rPr lang="en-US" sz="1600" b="1" i="1" dirty="0">
                <a:latin typeface="Georgia" pitchFamily="18" charset="0"/>
              </a:rPr>
              <a:t> : </a:t>
            </a:r>
            <a:r>
              <a:rPr lang="en-US" sz="1600" b="1" i="1" dirty="0" err="1">
                <a:latin typeface="Georgia" pitchFamily="18" charset="0"/>
              </a:rPr>
              <a:t>Juoda</a:t>
            </a:r>
            <a:r>
              <a:rPr lang="en-US" sz="1600" b="1" i="1" dirty="0">
                <a:latin typeface="Georgia" pitchFamily="18" charset="0"/>
              </a:rPr>
              <a:t> </a:t>
            </a:r>
            <a:r>
              <a:rPr lang="en-US" sz="1600" b="1" i="1" dirty="0" err="1">
                <a:latin typeface="Georgia" pitchFamily="18" charset="0"/>
              </a:rPr>
              <a:t>kailio</a:t>
            </a:r>
            <a:r>
              <a:rPr lang="en-US" sz="1600" b="1" i="1" dirty="0">
                <a:latin typeface="Georgia" pitchFamily="18" charset="0"/>
              </a:rPr>
              <a:t> </a:t>
            </a:r>
            <a:r>
              <a:rPr lang="en-US" sz="1600" b="1" i="1" dirty="0" err="1">
                <a:latin typeface="Georgia" pitchFamily="18" charset="0"/>
              </a:rPr>
              <a:t>spalva</a:t>
            </a:r>
            <a:endParaRPr lang="en-US" sz="1600" b="1" i="1" dirty="0">
              <a:latin typeface="Georgia" pitchFamily="18" charset="0"/>
            </a:endParaRPr>
          </a:p>
          <a:p>
            <a:r>
              <a:rPr lang="en-US" sz="1600" b="1" i="1" dirty="0" err="1">
                <a:solidFill>
                  <a:srgbClr val="993300"/>
                </a:solidFill>
                <a:latin typeface="Georgia" pitchFamily="18" charset="0"/>
              </a:rPr>
              <a:t>Ats</a:t>
            </a:r>
            <a:r>
              <a:rPr lang="en-US" sz="1600" b="1" i="1" dirty="0">
                <a:solidFill>
                  <a:srgbClr val="993300"/>
                </a:solidFill>
                <a:latin typeface="Georgia" pitchFamily="18" charset="0"/>
              </a:rPr>
              <a:t>.: F1 </a:t>
            </a:r>
            <a:r>
              <a:rPr lang="en-US" sz="1600" b="1" i="1" dirty="0" err="1">
                <a:solidFill>
                  <a:srgbClr val="993300"/>
                </a:solidFill>
                <a:latin typeface="Georgia" pitchFamily="18" charset="0"/>
              </a:rPr>
              <a:t>kartos</a:t>
            </a:r>
            <a:r>
              <a:rPr lang="en-US" sz="1600" b="1" i="1" dirty="0">
                <a:solidFill>
                  <a:srgbClr val="993300"/>
                </a:solidFill>
                <a:latin typeface="Georgia" pitchFamily="18" charset="0"/>
              </a:rPr>
              <a:t> </a:t>
            </a:r>
            <a:r>
              <a:rPr lang="en-US" sz="1600" b="1" i="1" dirty="0" err="1">
                <a:solidFill>
                  <a:srgbClr val="993300"/>
                </a:solidFill>
                <a:latin typeface="Georgia" pitchFamily="18" charset="0"/>
              </a:rPr>
              <a:t>palikuonys</a:t>
            </a:r>
            <a:r>
              <a:rPr lang="en-US" sz="1600" b="1" i="1" dirty="0">
                <a:solidFill>
                  <a:srgbClr val="993300"/>
                </a:solidFill>
                <a:latin typeface="Georgia" pitchFamily="18" charset="0"/>
              </a:rPr>
              <a:t> </a:t>
            </a:r>
            <a:r>
              <a:rPr lang="en-US" sz="1600" b="1" i="1" dirty="0" err="1">
                <a:solidFill>
                  <a:srgbClr val="993300"/>
                </a:solidFill>
                <a:latin typeface="Georgia" pitchFamily="18" charset="0"/>
              </a:rPr>
              <a:t>visi</a:t>
            </a:r>
            <a:r>
              <a:rPr lang="en-US" sz="1600" b="1" i="1" dirty="0">
                <a:solidFill>
                  <a:srgbClr val="993300"/>
                </a:solidFill>
                <a:latin typeface="Georgia" pitchFamily="18" charset="0"/>
              </a:rPr>
              <a:t> </a:t>
            </a:r>
            <a:r>
              <a:rPr lang="en-US" sz="1600" b="1" i="1" dirty="0" err="1">
                <a:solidFill>
                  <a:srgbClr val="993300"/>
                </a:solidFill>
                <a:latin typeface="Georgia" pitchFamily="18" charset="0"/>
              </a:rPr>
              <a:t>juodi</a:t>
            </a:r>
            <a:endParaRPr lang="lt-LT" sz="1600" b="1" i="1" dirty="0">
              <a:solidFill>
                <a:srgbClr val="993300"/>
              </a:solidFill>
              <a:latin typeface="Georgia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4932040" y="5805264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b="1" i="1" dirty="0" err="1" smtClean="0">
                <a:latin typeface="Georgia" pitchFamily="18" charset="0"/>
              </a:rPr>
              <a:t>Genotipas</a:t>
            </a:r>
            <a:r>
              <a:rPr lang="en-US" sz="1400" b="1" i="1" dirty="0" smtClean="0">
                <a:latin typeface="Georgia" pitchFamily="18" charset="0"/>
              </a:rPr>
              <a:t> – </a:t>
            </a:r>
            <a:r>
              <a:rPr lang="en-US" sz="1400" b="1" i="1" dirty="0" err="1" smtClean="0">
                <a:latin typeface="Georgia" pitchFamily="18" charset="0"/>
              </a:rPr>
              <a:t>heterozigotas</a:t>
            </a:r>
            <a:r>
              <a:rPr lang="en-US" sz="1400" b="1" i="1" dirty="0" smtClean="0">
                <a:latin typeface="Georgia" pitchFamily="18" charset="0"/>
              </a:rPr>
              <a:t>: A</a:t>
            </a:r>
            <a:r>
              <a:rPr lang="lt-LT" sz="1400" b="1" i="1" dirty="0" smtClean="0">
                <a:latin typeface="Georgia" pitchFamily="18" charset="0"/>
              </a:rPr>
              <a:t>a</a:t>
            </a:r>
          </a:p>
          <a:p>
            <a:r>
              <a:rPr lang="lt-LT" sz="1400" b="1" i="1" dirty="0" smtClean="0">
                <a:latin typeface="Georgia" pitchFamily="18" charset="0"/>
              </a:rPr>
              <a:t>Homozigotas: AA( juodi) ; aa(rudi)</a:t>
            </a:r>
            <a:endParaRPr lang="en-US" sz="1400" b="1" i="1" dirty="0" smtClean="0">
              <a:latin typeface="Georgia" pitchFamily="18" charset="0"/>
            </a:endParaRPr>
          </a:p>
          <a:p>
            <a:r>
              <a:rPr lang="en-US" sz="1400" b="1" i="1" dirty="0" err="1" smtClean="0">
                <a:latin typeface="Georgia" pitchFamily="18" charset="0"/>
              </a:rPr>
              <a:t>Fenotipas</a:t>
            </a:r>
            <a:r>
              <a:rPr lang="en-US" sz="1400" b="1" i="1" dirty="0" smtClean="0">
                <a:latin typeface="Georgia" pitchFamily="18" charset="0"/>
              </a:rPr>
              <a:t> : </a:t>
            </a:r>
            <a:r>
              <a:rPr lang="en-US" sz="1400" b="1" i="1" dirty="0" err="1" smtClean="0">
                <a:latin typeface="Georgia" pitchFamily="18" charset="0"/>
              </a:rPr>
              <a:t>Juoda</a:t>
            </a:r>
            <a:r>
              <a:rPr lang="en-US" sz="1400" b="1" i="1" dirty="0" smtClean="0">
                <a:latin typeface="Georgia" pitchFamily="18" charset="0"/>
              </a:rPr>
              <a:t> </a:t>
            </a:r>
            <a:r>
              <a:rPr lang="en-US" sz="1400" b="1" i="1" dirty="0" err="1" smtClean="0">
                <a:latin typeface="Georgia" pitchFamily="18" charset="0"/>
              </a:rPr>
              <a:t>kailio</a:t>
            </a:r>
            <a:r>
              <a:rPr lang="en-US" sz="1400" b="1" i="1" dirty="0" smtClean="0">
                <a:latin typeface="Georgia" pitchFamily="18" charset="0"/>
              </a:rPr>
              <a:t> </a:t>
            </a:r>
            <a:r>
              <a:rPr lang="en-US" sz="1400" b="1" i="1" dirty="0" err="1" smtClean="0">
                <a:latin typeface="Georgia" pitchFamily="18" charset="0"/>
              </a:rPr>
              <a:t>spalva</a:t>
            </a:r>
            <a:endParaRPr lang="en-US" sz="1400" b="1" i="1" dirty="0" smtClean="0">
              <a:latin typeface="Georgia" pitchFamily="18" charset="0"/>
            </a:endParaRPr>
          </a:p>
          <a:p>
            <a:r>
              <a:rPr lang="en-US" sz="1400" b="1" i="1" dirty="0" err="1" smtClean="0">
                <a:latin typeface="Georgia" pitchFamily="18" charset="0"/>
              </a:rPr>
              <a:t>Ruda</a:t>
            </a:r>
            <a:r>
              <a:rPr lang="en-US" sz="1400" b="1" i="1" dirty="0" smtClean="0">
                <a:latin typeface="Georgia" pitchFamily="18" charset="0"/>
              </a:rPr>
              <a:t> </a:t>
            </a:r>
            <a:r>
              <a:rPr lang="en-US" sz="1400" b="1" i="1" dirty="0" err="1" smtClean="0">
                <a:latin typeface="Georgia" pitchFamily="18" charset="0"/>
              </a:rPr>
              <a:t>kailio</a:t>
            </a:r>
            <a:r>
              <a:rPr lang="en-US" sz="1400" b="1" i="1" dirty="0" smtClean="0">
                <a:latin typeface="Georgia" pitchFamily="18" charset="0"/>
              </a:rPr>
              <a:t> </a:t>
            </a:r>
            <a:r>
              <a:rPr lang="en-US" sz="1400" b="1" i="1" dirty="0" err="1" smtClean="0">
                <a:latin typeface="Georgia" pitchFamily="18" charset="0"/>
              </a:rPr>
              <a:t>mspalva</a:t>
            </a:r>
            <a:endParaRPr lang="en-US" sz="1400" b="1" i="1" dirty="0" smtClean="0">
              <a:latin typeface="Georgia" pitchFamily="18" charset="0"/>
            </a:endParaRPr>
          </a:p>
          <a:p>
            <a:r>
              <a:rPr lang="en-US" sz="1400" b="1" i="1" dirty="0" err="1" smtClean="0">
                <a:solidFill>
                  <a:srgbClr val="993300"/>
                </a:solidFill>
                <a:latin typeface="Georgia" pitchFamily="18" charset="0"/>
              </a:rPr>
              <a:t>Ats</a:t>
            </a:r>
            <a:r>
              <a:rPr lang="en-US" sz="1400" b="1" i="1" dirty="0" smtClean="0">
                <a:solidFill>
                  <a:srgbClr val="993300"/>
                </a:solidFill>
                <a:latin typeface="Georgia" pitchFamily="18" charset="0"/>
              </a:rPr>
              <a:t>.: F2 </a:t>
            </a:r>
            <a:r>
              <a:rPr lang="en-US" sz="1400" b="1" i="1" dirty="0" err="1" smtClean="0">
                <a:solidFill>
                  <a:srgbClr val="993300"/>
                </a:solidFill>
                <a:latin typeface="Georgia" pitchFamily="18" charset="0"/>
              </a:rPr>
              <a:t>kartos</a:t>
            </a:r>
            <a:r>
              <a:rPr lang="en-US" sz="1400" b="1" i="1" dirty="0" smtClean="0">
                <a:solidFill>
                  <a:srgbClr val="993300"/>
                </a:solidFill>
                <a:latin typeface="Georgia" pitchFamily="18" charset="0"/>
              </a:rPr>
              <a:t> </a:t>
            </a:r>
            <a:r>
              <a:rPr lang="en-US" sz="1400" b="1" i="1" dirty="0" err="1" smtClean="0">
                <a:solidFill>
                  <a:srgbClr val="993300"/>
                </a:solidFill>
                <a:latin typeface="Georgia" pitchFamily="18" charset="0"/>
              </a:rPr>
              <a:t>palikuonys</a:t>
            </a:r>
            <a:r>
              <a:rPr lang="en-US" sz="1400" b="1" i="1" dirty="0" smtClean="0">
                <a:solidFill>
                  <a:srgbClr val="993300"/>
                </a:solidFill>
                <a:latin typeface="Georgia" pitchFamily="18" charset="0"/>
              </a:rPr>
              <a:t> 75% </a:t>
            </a:r>
            <a:r>
              <a:rPr lang="en-US" sz="1400" b="1" i="1" dirty="0" err="1" smtClean="0">
                <a:solidFill>
                  <a:srgbClr val="993300"/>
                </a:solidFill>
                <a:latin typeface="Georgia" pitchFamily="18" charset="0"/>
              </a:rPr>
              <a:t>juodi</a:t>
            </a:r>
            <a:r>
              <a:rPr lang="en-US" sz="1400" b="1" i="1" dirty="0" smtClean="0">
                <a:solidFill>
                  <a:srgbClr val="993300"/>
                </a:solidFill>
                <a:latin typeface="Georgia" pitchFamily="18" charset="0"/>
              </a:rPr>
              <a:t>,</a:t>
            </a:r>
          </a:p>
          <a:p>
            <a:r>
              <a:rPr lang="en-US" sz="1400" b="1" i="1" dirty="0" smtClean="0">
                <a:solidFill>
                  <a:srgbClr val="993300"/>
                </a:solidFill>
                <a:latin typeface="Georgia" pitchFamily="18" charset="0"/>
              </a:rPr>
              <a:t>25 % </a:t>
            </a:r>
            <a:r>
              <a:rPr lang="en-US" sz="1400" b="1" i="1" dirty="0" err="1" smtClean="0">
                <a:solidFill>
                  <a:srgbClr val="993300"/>
                </a:solidFill>
                <a:latin typeface="Georgia" pitchFamily="18" charset="0"/>
              </a:rPr>
              <a:t>rudi</a:t>
            </a:r>
            <a:endParaRPr lang="lt-LT" sz="1400" b="1" i="1" dirty="0">
              <a:solidFill>
                <a:srgbClr val="993300"/>
              </a:solidFill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331640" y="3140968"/>
            <a:ext cx="6192688" cy="314142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827584" y="1988840"/>
            <a:ext cx="7200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2000" i="1" dirty="0" smtClean="0">
                <a:latin typeface="Georgia" pitchFamily="18" charset="0"/>
              </a:rPr>
              <a:t>Analizuojamasis kryžminimas atliekamas, norint nustatyti </a:t>
            </a:r>
          </a:p>
          <a:p>
            <a:r>
              <a:rPr lang="lt-LT" sz="2000" i="1" dirty="0" smtClean="0">
                <a:latin typeface="Georgia" pitchFamily="18" charset="0"/>
              </a:rPr>
              <a:t>ar individas turintis dominuojančio požym</a:t>
            </a:r>
            <a:r>
              <a:rPr lang="en-US" sz="2000" i="1" dirty="0" err="1" smtClean="0">
                <a:latin typeface="Georgia" pitchFamily="18" charset="0"/>
              </a:rPr>
              <a:t>io</a:t>
            </a:r>
            <a:r>
              <a:rPr lang="en-US" sz="2000" i="1" dirty="0" smtClean="0">
                <a:latin typeface="Georgia" pitchFamily="18" charset="0"/>
              </a:rPr>
              <a:t> </a:t>
            </a:r>
            <a:r>
              <a:rPr lang="lt-LT" sz="2000" i="1" dirty="0" smtClean="0">
                <a:latin typeface="Georgia" pitchFamily="18" charset="0"/>
              </a:rPr>
              <a:t>fenotipą yra </a:t>
            </a:r>
          </a:p>
          <a:p>
            <a:r>
              <a:rPr lang="lt-LT" sz="2000" i="1" dirty="0" smtClean="0">
                <a:solidFill>
                  <a:srgbClr val="CC3300"/>
                </a:solidFill>
                <a:latin typeface="Georgia" pitchFamily="18" charset="0"/>
              </a:rPr>
              <a:t>heterozigotas </a:t>
            </a:r>
            <a:r>
              <a:rPr lang="lt-LT" sz="2000" i="1" dirty="0" smtClean="0">
                <a:latin typeface="Georgia" pitchFamily="18" charset="0"/>
              </a:rPr>
              <a:t>ar </a:t>
            </a:r>
            <a:r>
              <a:rPr lang="lt-LT" sz="2000" i="1" dirty="0" smtClean="0">
                <a:solidFill>
                  <a:srgbClr val="CC3300"/>
                </a:solidFill>
                <a:latin typeface="Georgia" pitchFamily="18" charset="0"/>
              </a:rPr>
              <a:t>homozigotas.</a:t>
            </a:r>
            <a:endParaRPr lang="lt-LT" sz="2000" i="1" dirty="0">
              <a:solidFill>
                <a:srgbClr val="CC3300"/>
              </a:solidFill>
              <a:latin typeface="Georg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35696" y="692696"/>
            <a:ext cx="5472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 err="1" smtClean="0">
                <a:latin typeface="Georgia" pitchFamily="18" charset="0"/>
              </a:rPr>
              <a:t>Analizuojamasis</a:t>
            </a:r>
            <a:r>
              <a:rPr lang="en-US" sz="3600" b="1" i="1" dirty="0" smtClean="0">
                <a:latin typeface="Georgia" pitchFamily="18" charset="0"/>
              </a:rPr>
              <a:t> </a:t>
            </a:r>
            <a:r>
              <a:rPr lang="en-US" sz="3600" b="1" i="1" dirty="0" err="1" smtClean="0">
                <a:latin typeface="Georgia" pitchFamily="18" charset="0"/>
              </a:rPr>
              <a:t>kry</a:t>
            </a:r>
            <a:r>
              <a:rPr lang="lt-LT" sz="3600" b="1" i="1" dirty="0" smtClean="0">
                <a:latin typeface="Georgia" pitchFamily="18" charset="0"/>
              </a:rPr>
              <a:t>ž</a:t>
            </a:r>
            <a:r>
              <a:rPr lang="en-US" sz="3600" b="1" i="1" dirty="0" err="1" smtClean="0">
                <a:latin typeface="Georgia" pitchFamily="18" charset="0"/>
              </a:rPr>
              <a:t>minimas</a:t>
            </a:r>
            <a:endParaRPr lang="en-US" sz="36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1102010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EFEDA"/>
              </a:clrFrom>
              <a:clrTo>
                <a:srgbClr val="FEFED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548680"/>
            <a:ext cx="8352928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t="919" b="26836"/>
          <a:stretch>
            <a:fillRect/>
          </a:stretch>
        </p:blipFill>
        <p:spPr bwMode="auto">
          <a:xfrm>
            <a:off x="971600" y="404664"/>
            <a:ext cx="7417072" cy="490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115616" y="548680"/>
            <a:ext cx="942202" cy="3883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i="1"/>
              <a:t>aa</a:t>
            </a:r>
            <a:endParaRPr lang="lt-LT" sz="2400" b="1" i="1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868144" y="836712"/>
            <a:ext cx="942202" cy="3883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i="1"/>
              <a:t>AA</a:t>
            </a:r>
            <a:endParaRPr lang="lt-LT" sz="2400" b="1" i="1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092280" y="5373216"/>
            <a:ext cx="942202" cy="3883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i="1"/>
              <a:t>Aa</a:t>
            </a:r>
            <a:endParaRPr lang="lt-LT" sz="2400" b="1" i="1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899592" y="5373216"/>
            <a:ext cx="942202" cy="3883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i="1"/>
              <a:t>aa</a:t>
            </a:r>
            <a:endParaRPr lang="lt-LT" sz="2400" b="1" i="1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771800" y="5229200"/>
            <a:ext cx="942202" cy="3883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i="1" dirty="0" err="1"/>
              <a:t>Aa</a:t>
            </a:r>
            <a:endParaRPr lang="lt-LT" sz="2400" b="1" i="1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716016" y="5445224"/>
            <a:ext cx="942202" cy="38831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i="1"/>
              <a:t>Aa</a:t>
            </a:r>
            <a:endParaRPr lang="lt-LT" sz="2400" b="1" i="1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11560" y="1412776"/>
            <a:ext cx="2448272" cy="223224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sz="2000" b="1" i="1" dirty="0">
                <a:latin typeface="Georgia" pitchFamily="18" charset="0"/>
              </a:rPr>
              <a:t>1.Kokios </a:t>
            </a:r>
            <a:r>
              <a:rPr lang="en-US" sz="2000" b="1" i="1" dirty="0" err="1">
                <a:latin typeface="Georgia" pitchFamily="18" charset="0"/>
              </a:rPr>
              <a:t>spalvos</a:t>
            </a:r>
            <a:endParaRPr lang="en-US" sz="2000" b="1" i="1" dirty="0">
              <a:latin typeface="Georgia" pitchFamily="18" charset="0"/>
            </a:endParaRPr>
          </a:p>
          <a:p>
            <a:pPr algn="l"/>
            <a:r>
              <a:rPr lang="en-US" sz="2000" b="1" i="1" dirty="0" err="1">
                <a:latin typeface="Georgia" pitchFamily="18" charset="0"/>
              </a:rPr>
              <a:t>plunksnos</a:t>
            </a:r>
            <a:endParaRPr lang="en-US" sz="2000" b="1" i="1" dirty="0">
              <a:latin typeface="Georgia" pitchFamily="18" charset="0"/>
            </a:endParaRPr>
          </a:p>
          <a:p>
            <a:pPr algn="l"/>
            <a:r>
              <a:rPr lang="en-US" sz="2000" b="1" i="1" dirty="0">
                <a:latin typeface="Georgia" pitchFamily="18" charset="0"/>
              </a:rPr>
              <a:t> </a:t>
            </a:r>
            <a:r>
              <a:rPr lang="en-US" sz="2000" b="1" i="1" dirty="0" err="1">
                <a:latin typeface="Georgia" pitchFamily="18" charset="0"/>
              </a:rPr>
              <a:t>dominuojantis</a:t>
            </a:r>
            <a:endParaRPr lang="en-US" sz="2000" b="1" i="1" dirty="0">
              <a:latin typeface="Georgia" pitchFamily="18" charset="0"/>
            </a:endParaRPr>
          </a:p>
          <a:p>
            <a:pPr algn="l"/>
            <a:r>
              <a:rPr lang="en-US" sz="2000" b="1" i="1" dirty="0">
                <a:latin typeface="Georgia" pitchFamily="18" charset="0"/>
              </a:rPr>
              <a:t> </a:t>
            </a:r>
            <a:r>
              <a:rPr lang="en-US" sz="2000" b="1" i="1" dirty="0" err="1">
                <a:latin typeface="Georgia" pitchFamily="18" charset="0"/>
              </a:rPr>
              <a:t>po</a:t>
            </a:r>
            <a:r>
              <a:rPr lang="lt-LT" sz="2000" b="1" i="1" dirty="0">
                <a:latin typeface="Georgia" pitchFamily="18" charset="0"/>
              </a:rPr>
              <a:t>ž</a:t>
            </a:r>
            <a:r>
              <a:rPr lang="en-US" sz="2000" b="1" i="1" dirty="0" err="1">
                <a:latin typeface="Georgia" pitchFamily="18" charset="0"/>
              </a:rPr>
              <a:t>ymis</a:t>
            </a:r>
            <a:r>
              <a:rPr lang="en-US" sz="2000" b="1" i="1" dirty="0">
                <a:latin typeface="Georgia" pitchFamily="18" charset="0"/>
              </a:rPr>
              <a:t>?</a:t>
            </a:r>
          </a:p>
          <a:p>
            <a:pPr algn="l"/>
            <a:r>
              <a:rPr lang="en-US" sz="2000" b="1" i="1" dirty="0">
                <a:latin typeface="Georgia" pitchFamily="18" charset="0"/>
              </a:rPr>
              <a:t>2.Koks </a:t>
            </a:r>
            <a:r>
              <a:rPr lang="en-US" sz="2000" b="1" i="1" dirty="0" err="1">
                <a:latin typeface="Georgia" pitchFamily="18" charset="0"/>
              </a:rPr>
              <a:t>paveld</a:t>
            </a:r>
            <a:r>
              <a:rPr lang="lt-LT" sz="2000" b="1" i="1" dirty="0">
                <a:latin typeface="Georgia" pitchFamily="18" charset="0"/>
              </a:rPr>
              <a:t>ė-</a:t>
            </a:r>
          </a:p>
          <a:p>
            <a:pPr algn="l"/>
            <a:r>
              <a:rPr lang="lt-LT" sz="2000" b="1" i="1" dirty="0">
                <a:latin typeface="Georgia" pitchFamily="18" charset="0"/>
              </a:rPr>
              <a:t>jimas pavaizduo-</a:t>
            </a:r>
          </a:p>
          <a:p>
            <a:pPr algn="l"/>
            <a:r>
              <a:rPr lang="lt-LT" sz="2000" b="1" i="1" dirty="0">
                <a:latin typeface="Georgia" pitchFamily="18" charset="0"/>
              </a:rPr>
              <a:t>tas schemoje?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4716463" y="2420938"/>
            <a:ext cx="4175125" cy="36718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lt-LT" sz="2000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F</a:t>
            </a:r>
            <a:r>
              <a:rPr lang="en-US" sz="2000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1</a:t>
            </a:r>
            <a:r>
              <a:rPr lang="lt-LT" sz="2000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-  </a:t>
            </a:r>
            <a:r>
              <a:rPr lang="lt-LT" sz="20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kartos hibridus</a:t>
            </a:r>
          </a:p>
          <a:p>
            <a:pPr algn="l"/>
            <a:r>
              <a:rPr lang="lt-LT" sz="20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 kryžminant </a:t>
            </a:r>
          </a:p>
          <a:p>
            <a:pPr algn="l"/>
            <a:r>
              <a:rPr lang="lt-LT" sz="20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gauname</a:t>
            </a:r>
          </a:p>
          <a:p>
            <a:pPr algn="l"/>
            <a:r>
              <a:rPr lang="lt-LT" sz="20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 požymių išsiskyrimą </a:t>
            </a:r>
          </a:p>
          <a:p>
            <a:pPr algn="l"/>
            <a:r>
              <a:rPr lang="lt-LT" sz="20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santykiu</a:t>
            </a:r>
            <a:r>
              <a:rPr lang="lt-LT" sz="2000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</a:t>
            </a:r>
            <a:r>
              <a:rPr lang="en-US" sz="2000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9 : 3 : 3 : 1 – </a:t>
            </a:r>
            <a:r>
              <a:rPr lang="en-US" sz="2000" i="1" dirty="0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tai </a:t>
            </a:r>
            <a:r>
              <a:rPr lang="en-US" sz="2000" i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</a:rPr>
              <a:t>yra</a:t>
            </a:r>
            <a:r>
              <a:rPr lang="en-US" sz="2000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</a:t>
            </a:r>
            <a:endParaRPr lang="lt-LT" sz="2000" i="1" dirty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pPr algn="l"/>
            <a:r>
              <a:rPr lang="en-US" sz="2000" i="1" dirty="0" err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tre</a:t>
            </a:r>
            <a:r>
              <a:rPr lang="lt-LT" sz="2000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č</a:t>
            </a:r>
            <a:r>
              <a:rPr lang="en-US" sz="2000" i="1" dirty="0" err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iasis</a:t>
            </a:r>
            <a:r>
              <a:rPr lang="lt-LT" sz="2000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</a:t>
            </a:r>
          </a:p>
          <a:p>
            <a:pPr algn="l"/>
            <a:r>
              <a:rPr lang="lt-LT" sz="2000" i="1" dirty="0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Mendelio dėsnis.</a:t>
            </a:r>
            <a:endParaRPr lang="lt-LT" sz="2000" dirty="0">
              <a:latin typeface="Georgia" pitchFamily="18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95536" y="1340768"/>
            <a:ext cx="8280400" cy="1066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b="1" i="1" dirty="0"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</a:t>
            </a:r>
            <a:r>
              <a:rPr lang="lt-LT" sz="3200" b="1" i="1" dirty="0"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hibridinis kryžminimas atliekamas tiriant dviejų požymių paveldėjimą.</a:t>
            </a:r>
            <a:endParaRPr lang="en-US" sz="3200" b="1" i="1" dirty="0">
              <a:solidFill>
                <a:srgbClr val="724C2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683568" y="3140968"/>
            <a:ext cx="3601095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lt-LT" sz="2000" i="1" dirty="0"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Požymiai: sėklos paviršius, sėklos spalva</a:t>
            </a:r>
            <a:endParaRPr lang="en-GB" sz="2000" i="1" dirty="0">
              <a:solidFill>
                <a:srgbClr val="724C2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  <a:p>
            <a:pPr algn="l"/>
            <a:r>
              <a:rPr lang="lt-LT" sz="2000" i="1" dirty="0"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Aleliai</a:t>
            </a:r>
            <a:r>
              <a:rPr lang="en-GB" sz="2000" i="1" dirty="0"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: </a:t>
            </a:r>
            <a:r>
              <a:rPr lang="en-GB" sz="2000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R</a:t>
            </a:r>
            <a:r>
              <a:rPr lang="en-GB" sz="2000" i="1" dirty="0"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– </a:t>
            </a:r>
            <a:r>
              <a:rPr lang="lt-LT" sz="2000" i="1" dirty="0"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lygios sėklos ,</a:t>
            </a:r>
          </a:p>
          <a:p>
            <a:pPr algn="l"/>
            <a:r>
              <a:rPr lang="lt-LT" sz="2000" i="1" dirty="0"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      </a:t>
            </a:r>
            <a:r>
              <a:rPr lang="en-GB" sz="2000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r</a:t>
            </a:r>
            <a:r>
              <a:rPr lang="en-GB" sz="2000" i="1" dirty="0"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– </a:t>
            </a:r>
            <a:r>
              <a:rPr lang="lt-LT" sz="2000" i="1" dirty="0"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raukšlėtos sėklos</a:t>
            </a:r>
          </a:p>
          <a:p>
            <a:pPr algn="l"/>
            <a:r>
              <a:rPr lang="lt-LT" sz="2000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      Y- </a:t>
            </a:r>
            <a:r>
              <a:rPr lang="lt-LT" sz="2000" i="1" dirty="0"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geltonos sėklos</a:t>
            </a:r>
          </a:p>
          <a:p>
            <a:pPr algn="l"/>
            <a:r>
              <a:rPr lang="lt-LT" sz="2000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     y</a:t>
            </a:r>
            <a:r>
              <a:rPr lang="lt-LT" sz="2000" i="1" dirty="0"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-žalios spalvos               sėklos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27088" y="404813"/>
            <a:ext cx="7632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lt-LT" sz="4000" b="1" dirty="0">
                <a:solidFill>
                  <a:srgbClr val="C00000"/>
                </a:solidFill>
                <a:latin typeface="Georgia" pitchFamily="18" charset="0"/>
              </a:rPr>
              <a:t>Dihibridinis kryžminimas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6"/>
          <p:cNvSpPr>
            <a:spLocks noChangeArrowheads="1"/>
          </p:cNvSpPr>
          <p:nvPr/>
        </p:nvSpPr>
        <p:spPr bwMode="auto">
          <a:xfrm>
            <a:off x="611560" y="260648"/>
            <a:ext cx="8280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lt-LT" sz="2000" b="1" i="1" dirty="0"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Kryžminimas</a:t>
            </a:r>
            <a:r>
              <a:rPr lang="en-GB" sz="2000" b="1" i="1" dirty="0"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lt-LT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Lygios sėklos</a:t>
            </a:r>
            <a:r>
              <a:rPr lang="en-GB" sz="20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lt-LT" sz="20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lt-LT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geltonos spalvos</a:t>
            </a:r>
            <a:r>
              <a:rPr lang="en-GB" sz="20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en-GB" sz="2000" b="1" i="1" dirty="0"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GB" sz="20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lt-LT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raukšlėtos sėklos. žalios spalvos</a:t>
            </a:r>
            <a:endParaRPr lang="en-GB" sz="2000" b="1" i="1" dirty="0">
              <a:solidFill>
                <a:srgbClr val="724C2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GB" sz="20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	 ♀</a:t>
            </a:r>
            <a:r>
              <a:rPr lang="en-GB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RR</a:t>
            </a:r>
            <a:r>
              <a:rPr lang="en-GB" sz="20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lt-LT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YY </a:t>
            </a:r>
            <a:r>
              <a:rPr lang="en-GB" sz="2000" b="1" i="1" dirty="0"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GB" sz="20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♂</a:t>
            </a:r>
            <a:r>
              <a:rPr lang="en-GB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b="1" i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rr</a:t>
            </a:r>
            <a:r>
              <a:rPr lang="lt-LT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yy</a:t>
            </a:r>
          </a:p>
          <a:p>
            <a:pPr algn="l"/>
            <a:r>
              <a:rPr lang="en-US" sz="2000" i="1" dirty="0" err="1">
                <a:solidFill>
                  <a:srgbClr val="993300"/>
                </a:solidFill>
              </a:rPr>
              <a:t>Gametos</a:t>
            </a:r>
            <a:r>
              <a:rPr lang="en-US" sz="2000" i="1" dirty="0">
                <a:solidFill>
                  <a:srgbClr val="993300"/>
                </a:solidFill>
              </a:rPr>
              <a:t>:</a:t>
            </a:r>
            <a:r>
              <a:rPr lang="en-US" sz="2000" i="1" dirty="0"/>
              <a:t> </a:t>
            </a:r>
            <a:r>
              <a:rPr lang="en-GB" sz="20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♀ </a:t>
            </a:r>
            <a:r>
              <a:rPr lang="en-GB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 </a:t>
            </a:r>
            <a:r>
              <a:rPr lang="lt-LT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Y; RY</a:t>
            </a:r>
            <a:endParaRPr lang="lt-LT" sz="2000" b="1" i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algn="l"/>
            <a:r>
              <a:rPr lang="lt-LT" sz="20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</a:t>
            </a:r>
            <a:r>
              <a:rPr lang="en-GB" sz="2000" b="1" i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♂</a:t>
            </a:r>
            <a:r>
              <a:rPr lang="en-GB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lt-LT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 y  </a:t>
            </a:r>
            <a:r>
              <a:rPr lang="en-GB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  <a:r>
              <a:rPr lang="lt-LT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GB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lt-LT" sz="2000" b="1" i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</a:t>
            </a:r>
            <a:endParaRPr lang="en-GB" sz="2000" b="1" i="1" dirty="0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Rectangle 49"/>
          <p:cNvSpPr>
            <a:spLocks noChangeArrowheads="1"/>
          </p:cNvSpPr>
          <p:nvPr/>
        </p:nvSpPr>
        <p:spPr bwMode="auto">
          <a:xfrm>
            <a:off x="6732240" y="1196752"/>
            <a:ext cx="1655390" cy="47529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r>
              <a:rPr lang="en-US" b="1" i="1" dirty="0" err="1">
                <a:latin typeface="Georgia" pitchFamily="18" charset="0"/>
              </a:rPr>
              <a:t>Ats</a:t>
            </a:r>
            <a:r>
              <a:rPr lang="en-US" b="1" i="1" dirty="0">
                <a:latin typeface="Georgia" pitchFamily="18" charset="0"/>
              </a:rPr>
              <a:t>.:</a:t>
            </a:r>
            <a:endParaRPr lang="lt-LT" b="1" i="1" dirty="0">
              <a:latin typeface="Georgia" pitchFamily="18" charset="0"/>
            </a:endParaRPr>
          </a:p>
          <a:p>
            <a:pPr algn="l"/>
            <a:r>
              <a:rPr lang="en-US" b="1" i="1" dirty="0">
                <a:latin typeface="Georgia" pitchFamily="18" charset="0"/>
              </a:rPr>
              <a:t> </a:t>
            </a:r>
            <a:r>
              <a:rPr lang="en-US" b="1" i="1" dirty="0" err="1">
                <a:latin typeface="Georgia" pitchFamily="18" charset="0"/>
              </a:rPr>
              <a:t>fenotipas</a:t>
            </a:r>
            <a:r>
              <a:rPr lang="en-US" b="1" i="1" dirty="0">
                <a:latin typeface="Georgia" pitchFamily="18" charset="0"/>
              </a:rPr>
              <a:t>:</a:t>
            </a:r>
          </a:p>
          <a:p>
            <a:pPr algn="l"/>
            <a:r>
              <a:rPr lang="lt-LT" b="1" i="1" dirty="0">
                <a:latin typeface="Georgia" pitchFamily="18" charset="0"/>
              </a:rPr>
              <a:t>v</a:t>
            </a:r>
            <a:r>
              <a:rPr lang="en-US" b="1" i="1" dirty="0" err="1">
                <a:latin typeface="Georgia" pitchFamily="18" charset="0"/>
              </a:rPr>
              <a:t>isi</a:t>
            </a:r>
            <a:r>
              <a:rPr lang="en-US" b="1" i="1" dirty="0">
                <a:latin typeface="Georgia" pitchFamily="18" charset="0"/>
              </a:rPr>
              <a:t> </a:t>
            </a:r>
            <a:r>
              <a:rPr lang="en-US" b="1" i="1" dirty="0" err="1">
                <a:latin typeface="Georgia" pitchFamily="18" charset="0"/>
              </a:rPr>
              <a:t>palikuo</a:t>
            </a:r>
            <a:r>
              <a:rPr lang="lt-LT" b="1" i="1" dirty="0">
                <a:latin typeface="Georgia" pitchFamily="18" charset="0"/>
              </a:rPr>
              <a:t>-</a:t>
            </a:r>
          </a:p>
          <a:p>
            <a:pPr algn="l"/>
            <a:r>
              <a:rPr lang="en-US" b="1" i="1" dirty="0" err="1">
                <a:latin typeface="Georgia" pitchFamily="18" charset="0"/>
              </a:rPr>
              <a:t>nys</a:t>
            </a:r>
            <a:r>
              <a:rPr lang="en-US" b="1" i="1" dirty="0">
                <a:latin typeface="Georgia" pitchFamily="18" charset="0"/>
              </a:rPr>
              <a:t> </a:t>
            </a:r>
            <a:r>
              <a:rPr lang="lt-LT" b="1" i="1" dirty="0">
                <a:latin typeface="Georgia" pitchFamily="18" charset="0"/>
              </a:rPr>
              <a:t>turės </a:t>
            </a:r>
          </a:p>
          <a:p>
            <a:pPr algn="l"/>
            <a:r>
              <a:rPr lang="lt-LT" b="1" i="1" dirty="0">
                <a:latin typeface="Georgia" pitchFamily="18" charset="0"/>
              </a:rPr>
              <a:t>lygias gel-</a:t>
            </a:r>
          </a:p>
          <a:p>
            <a:pPr algn="l"/>
            <a:r>
              <a:rPr lang="lt-LT" b="1" i="1" dirty="0">
                <a:latin typeface="Georgia" pitchFamily="18" charset="0"/>
              </a:rPr>
              <a:t>tonas sėklas.</a:t>
            </a:r>
          </a:p>
          <a:p>
            <a:pPr algn="l"/>
            <a:r>
              <a:rPr lang="lt-LT" b="1" i="1" dirty="0">
                <a:latin typeface="Georgia" pitchFamily="18" charset="0"/>
              </a:rPr>
              <a:t>Genotipas :</a:t>
            </a:r>
          </a:p>
          <a:p>
            <a:pPr algn="l"/>
            <a:r>
              <a:rPr lang="lt-LT" b="1" i="1" dirty="0">
                <a:latin typeface="Georgia" pitchFamily="18" charset="0"/>
              </a:rPr>
              <a:t> visi</a:t>
            </a:r>
          </a:p>
          <a:p>
            <a:pPr algn="l"/>
            <a:r>
              <a:rPr lang="lt-LT" b="1" i="1" dirty="0">
                <a:latin typeface="Georgia" pitchFamily="18" charset="0"/>
              </a:rPr>
              <a:t>Heterozi-</a:t>
            </a:r>
          </a:p>
          <a:p>
            <a:pPr algn="l"/>
            <a:r>
              <a:rPr lang="lt-LT" b="1" i="1" dirty="0">
                <a:latin typeface="Georgia" pitchFamily="18" charset="0"/>
              </a:rPr>
              <a:t>gotai</a:t>
            </a:r>
          </a:p>
          <a:p>
            <a:pPr algn="l"/>
            <a:r>
              <a:rPr lang="lt-LT" b="1" i="1" dirty="0">
                <a:latin typeface="Georgia" pitchFamily="18" charset="0"/>
              </a:rPr>
              <a:t>pagal abu</a:t>
            </a:r>
          </a:p>
          <a:p>
            <a:pPr algn="l"/>
            <a:r>
              <a:rPr lang="lt-LT" b="1" i="1" dirty="0">
                <a:latin typeface="Georgia" pitchFamily="18" charset="0"/>
              </a:rPr>
              <a:t> požymių </a:t>
            </a:r>
          </a:p>
          <a:p>
            <a:pPr algn="l"/>
            <a:r>
              <a:rPr lang="lt-LT" b="1" i="1" dirty="0">
                <a:latin typeface="Georgia" pitchFamily="18" charset="0"/>
              </a:rPr>
              <a:t>alelius</a:t>
            </a:r>
          </a:p>
        </p:txBody>
      </p:sp>
      <p:grpSp>
        <p:nvGrpSpPr>
          <p:cNvPr id="50" name="Group 3"/>
          <p:cNvGrpSpPr>
            <a:grpSpLocks/>
          </p:cNvGrpSpPr>
          <p:nvPr/>
        </p:nvGrpSpPr>
        <p:grpSpPr bwMode="auto">
          <a:xfrm>
            <a:off x="2030016" y="1874912"/>
            <a:ext cx="3957637" cy="454025"/>
            <a:chOff x="1623" y="1191"/>
            <a:chExt cx="2493" cy="286"/>
          </a:xfrm>
        </p:grpSpPr>
        <p:sp>
          <p:nvSpPr>
            <p:cNvPr id="51" name="Rectangle 4"/>
            <p:cNvSpPr>
              <a:spLocks noChangeArrowheads="1"/>
            </p:cNvSpPr>
            <p:nvPr/>
          </p:nvSpPr>
          <p:spPr bwMode="auto">
            <a:xfrm>
              <a:off x="1623" y="1191"/>
              <a:ext cx="38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defRPr/>
              </a:pPr>
              <a:r>
                <a:rPr lang="en-US" sz="2400" b="1">
                  <a:solidFill>
                    <a:srgbClr val="009688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RY</a:t>
              </a:r>
            </a:p>
          </p:txBody>
        </p:sp>
        <p:sp>
          <p:nvSpPr>
            <p:cNvPr id="52" name="Rectangle 5"/>
            <p:cNvSpPr>
              <a:spLocks noChangeArrowheads="1"/>
            </p:cNvSpPr>
            <p:nvPr/>
          </p:nvSpPr>
          <p:spPr bwMode="auto">
            <a:xfrm>
              <a:off x="2295" y="1191"/>
              <a:ext cx="38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sz="2400" b="1">
                  <a:solidFill>
                    <a:srgbClr val="00968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r>
                <a:rPr lang="lt-LT" sz="2400" b="1">
                  <a:solidFill>
                    <a:srgbClr val="00968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Y</a:t>
              </a:r>
              <a:endParaRPr lang="en-US" sz="2400" b="1">
                <a:solidFill>
                  <a:srgbClr val="009688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3" name="Rectangle 6"/>
            <p:cNvSpPr>
              <a:spLocks noChangeArrowheads="1"/>
            </p:cNvSpPr>
            <p:nvPr/>
          </p:nvSpPr>
          <p:spPr bwMode="auto">
            <a:xfrm>
              <a:off x="3063" y="1191"/>
              <a:ext cx="38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lt-LT" sz="2400" b="1">
                  <a:solidFill>
                    <a:srgbClr val="00968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</a:t>
              </a:r>
              <a:r>
                <a:rPr lang="en-US" sz="2400" b="1">
                  <a:solidFill>
                    <a:srgbClr val="00968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Y</a:t>
              </a:r>
            </a:p>
          </p:txBody>
        </p:sp>
        <p:sp>
          <p:nvSpPr>
            <p:cNvPr id="54" name="Rectangle 7"/>
            <p:cNvSpPr>
              <a:spLocks noChangeArrowheads="1"/>
            </p:cNvSpPr>
            <p:nvPr/>
          </p:nvSpPr>
          <p:spPr bwMode="auto">
            <a:xfrm>
              <a:off x="3735" y="1191"/>
              <a:ext cx="381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lt-LT" sz="2400" b="1">
                  <a:solidFill>
                    <a:srgbClr val="009688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RY</a:t>
              </a:r>
              <a:endParaRPr lang="en-US" sz="2400" b="1">
                <a:solidFill>
                  <a:srgbClr val="009688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55" name="Group 8"/>
          <p:cNvGrpSpPr>
            <a:grpSpLocks/>
          </p:cNvGrpSpPr>
          <p:nvPr/>
        </p:nvGrpSpPr>
        <p:grpSpPr bwMode="auto">
          <a:xfrm>
            <a:off x="1115616" y="2636912"/>
            <a:ext cx="546100" cy="3273425"/>
            <a:chOff x="1047" y="1671"/>
            <a:chExt cx="344" cy="2062"/>
          </a:xfrm>
        </p:grpSpPr>
        <p:sp>
          <p:nvSpPr>
            <p:cNvPr id="56" name="Rectangle 9"/>
            <p:cNvSpPr>
              <a:spLocks noChangeArrowheads="1"/>
            </p:cNvSpPr>
            <p:nvPr/>
          </p:nvSpPr>
          <p:spPr bwMode="auto">
            <a:xfrm>
              <a:off x="1047" y="1671"/>
              <a:ext cx="29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lt-LT" sz="2400" b="1">
                  <a:solidFill>
                    <a:srgbClr val="B500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ry</a:t>
              </a:r>
              <a:endParaRPr lang="en-US" sz="2400" b="1">
                <a:solidFill>
                  <a:srgbClr val="B5006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7" name="Rectangle 10"/>
            <p:cNvSpPr>
              <a:spLocks noChangeArrowheads="1"/>
            </p:cNvSpPr>
            <p:nvPr/>
          </p:nvSpPr>
          <p:spPr bwMode="auto">
            <a:xfrm>
              <a:off x="1047" y="2247"/>
              <a:ext cx="29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lt-LT" sz="2400" b="1">
                  <a:solidFill>
                    <a:srgbClr val="B500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ry</a:t>
              </a:r>
              <a:endParaRPr lang="en-US" sz="2400" b="1">
                <a:solidFill>
                  <a:srgbClr val="B5006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8" name="Rectangle 11"/>
            <p:cNvSpPr>
              <a:spLocks noChangeArrowheads="1"/>
            </p:cNvSpPr>
            <p:nvPr/>
          </p:nvSpPr>
          <p:spPr bwMode="auto">
            <a:xfrm>
              <a:off x="1095" y="2871"/>
              <a:ext cx="29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lt-LT" sz="2400" b="1">
                  <a:solidFill>
                    <a:srgbClr val="B500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ry</a:t>
              </a:r>
              <a:endParaRPr lang="en-US" sz="2400" b="1">
                <a:solidFill>
                  <a:srgbClr val="B5006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59" name="Rectangle 12"/>
            <p:cNvSpPr>
              <a:spLocks noChangeArrowheads="1"/>
            </p:cNvSpPr>
            <p:nvPr/>
          </p:nvSpPr>
          <p:spPr bwMode="auto">
            <a:xfrm>
              <a:off x="1095" y="3447"/>
              <a:ext cx="296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lt-LT" sz="2400" b="1">
                  <a:solidFill>
                    <a:srgbClr val="B5006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ry</a:t>
              </a:r>
              <a:endParaRPr lang="en-US" sz="2400" b="1">
                <a:solidFill>
                  <a:srgbClr val="B50069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grpSp>
        <p:nvGrpSpPr>
          <p:cNvPr id="60" name="Group 13"/>
          <p:cNvGrpSpPr>
            <a:grpSpLocks/>
          </p:cNvGrpSpPr>
          <p:nvPr/>
        </p:nvGrpSpPr>
        <p:grpSpPr bwMode="auto">
          <a:xfrm>
            <a:off x="1649239" y="2333079"/>
            <a:ext cx="4513262" cy="3582987"/>
            <a:chOff x="1440" y="1536"/>
            <a:chExt cx="2832" cy="2352"/>
          </a:xfrm>
        </p:grpSpPr>
        <p:sp>
          <p:nvSpPr>
            <p:cNvPr id="61" name="Line 14"/>
            <p:cNvSpPr>
              <a:spLocks noChangeShapeType="1"/>
            </p:cNvSpPr>
            <p:nvPr/>
          </p:nvSpPr>
          <p:spPr bwMode="auto">
            <a:xfrm>
              <a:off x="2112" y="1540"/>
              <a:ext cx="0" cy="2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15"/>
            <p:cNvSpPr>
              <a:spLocks noChangeShapeType="1"/>
            </p:cNvSpPr>
            <p:nvPr/>
          </p:nvSpPr>
          <p:spPr bwMode="auto">
            <a:xfrm>
              <a:off x="2832" y="1540"/>
              <a:ext cx="0" cy="2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16"/>
            <p:cNvSpPr>
              <a:spLocks noChangeShapeType="1"/>
            </p:cNvSpPr>
            <p:nvPr/>
          </p:nvSpPr>
          <p:spPr bwMode="auto">
            <a:xfrm>
              <a:off x="3552" y="1540"/>
              <a:ext cx="0" cy="2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17"/>
            <p:cNvSpPr>
              <a:spLocks noChangeShapeType="1"/>
            </p:cNvSpPr>
            <p:nvPr/>
          </p:nvSpPr>
          <p:spPr bwMode="auto">
            <a:xfrm>
              <a:off x="1444" y="2112"/>
              <a:ext cx="28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18"/>
            <p:cNvSpPr>
              <a:spLocks noChangeShapeType="1"/>
            </p:cNvSpPr>
            <p:nvPr/>
          </p:nvSpPr>
          <p:spPr bwMode="auto">
            <a:xfrm>
              <a:off x="1440" y="2736"/>
              <a:ext cx="28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19"/>
            <p:cNvSpPr>
              <a:spLocks noChangeShapeType="1"/>
            </p:cNvSpPr>
            <p:nvPr/>
          </p:nvSpPr>
          <p:spPr bwMode="auto">
            <a:xfrm>
              <a:off x="1444" y="3312"/>
              <a:ext cx="28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Rectangle 20"/>
            <p:cNvSpPr>
              <a:spLocks noChangeArrowheads="1"/>
            </p:cNvSpPr>
            <p:nvPr/>
          </p:nvSpPr>
          <p:spPr bwMode="auto">
            <a:xfrm>
              <a:off x="1440" y="1536"/>
              <a:ext cx="2832" cy="235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8000"/>
            </a:p>
          </p:txBody>
        </p:sp>
      </p:grpSp>
      <p:sp>
        <p:nvSpPr>
          <p:cNvPr id="68" name="Rectangle 33"/>
          <p:cNvSpPr>
            <a:spLocks noChangeArrowheads="1"/>
          </p:cNvSpPr>
          <p:nvPr/>
        </p:nvSpPr>
        <p:spPr bwMode="auto">
          <a:xfrm>
            <a:off x="1803003" y="2549599"/>
            <a:ext cx="1014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RYry</a:t>
            </a:r>
            <a:endParaRPr lang="lt-LT" sz="2800" b="1" i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9" name="Rectangle 34"/>
          <p:cNvSpPr>
            <a:spLocks noChangeArrowheads="1"/>
          </p:cNvSpPr>
          <p:nvPr/>
        </p:nvSpPr>
        <p:spPr bwMode="auto">
          <a:xfrm>
            <a:off x="1722041" y="3484637"/>
            <a:ext cx="1014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RYry</a:t>
            </a:r>
            <a:endParaRPr lang="lt-LT" sz="2800" b="1" i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0" name="Rectangle 35"/>
          <p:cNvSpPr>
            <a:spLocks noChangeArrowheads="1"/>
          </p:cNvSpPr>
          <p:nvPr/>
        </p:nvSpPr>
        <p:spPr bwMode="auto">
          <a:xfrm>
            <a:off x="1793478" y="4421262"/>
            <a:ext cx="1014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RYry</a:t>
            </a:r>
            <a:endParaRPr lang="lt-LT" sz="2800" b="1" i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" name="Rectangle 36"/>
          <p:cNvSpPr>
            <a:spLocks noChangeArrowheads="1"/>
          </p:cNvSpPr>
          <p:nvPr/>
        </p:nvSpPr>
        <p:spPr bwMode="auto">
          <a:xfrm>
            <a:off x="1722041" y="5284862"/>
            <a:ext cx="1014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RYry</a:t>
            </a:r>
            <a:endParaRPr lang="lt-LT" sz="2800" b="1" i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" name="Rectangle 37"/>
          <p:cNvSpPr>
            <a:spLocks noChangeArrowheads="1"/>
          </p:cNvSpPr>
          <p:nvPr/>
        </p:nvSpPr>
        <p:spPr bwMode="auto">
          <a:xfrm>
            <a:off x="2730103" y="2621037"/>
            <a:ext cx="1014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RYry</a:t>
            </a:r>
            <a:endParaRPr lang="lt-LT" sz="2800" b="1" i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3" name="Rectangle 38"/>
          <p:cNvSpPr>
            <a:spLocks noChangeArrowheads="1"/>
          </p:cNvSpPr>
          <p:nvPr/>
        </p:nvSpPr>
        <p:spPr bwMode="auto">
          <a:xfrm>
            <a:off x="2872978" y="3484637"/>
            <a:ext cx="1014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RYry</a:t>
            </a:r>
            <a:endParaRPr lang="lt-LT" sz="2800" b="1" i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4" name="Rectangle 39"/>
          <p:cNvSpPr>
            <a:spLocks noChangeArrowheads="1"/>
          </p:cNvSpPr>
          <p:nvPr/>
        </p:nvSpPr>
        <p:spPr bwMode="auto">
          <a:xfrm>
            <a:off x="2801541" y="4421262"/>
            <a:ext cx="1014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RYry</a:t>
            </a:r>
            <a:endParaRPr lang="lt-LT" sz="2800" b="1" i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5" name="Rectangle 40"/>
          <p:cNvSpPr>
            <a:spLocks noChangeArrowheads="1"/>
          </p:cNvSpPr>
          <p:nvPr/>
        </p:nvSpPr>
        <p:spPr bwMode="auto">
          <a:xfrm>
            <a:off x="2801541" y="5284862"/>
            <a:ext cx="10144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RYry</a:t>
            </a:r>
            <a:endParaRPr lang="lt-LT" sz="2800" b="1" i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6" name="Rectangle 41"/>
          <p:cNvSpPr>
            <a:spLocks noChangeArrowheads="1"/>
          </p:cNvSpPr>
          <p:nvPr/>
        </p:nvSpPr>
        <p:spPr bwMode="auto">
          <a:xfrm>
            <a:off x="4025503" y="2621037"/>
            <a:ext cx="1014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RYry</a:t>
            </a:r>
            <a:endParaRPr lang="lt-LT" sz="2800" b="1" i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7" name="Rectangle 42"/>
          <p:cNvSpPr>
            <a:spLocks noChangeArrowheads="1"/>
          </p:cNvSpPr>
          <p:nvPr/>
        </p:nvSpPr>
        <p:spPr bwMode="auto">
          <a:xfrm>
            <a:off x="5178028" y="2692474"/>
            <a:ext cx="1014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RYry</a:t>
            </a:r>
            <a:endParaRPr lang="lt-LT" sz="2800" b="1" i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8" name="Rectangle 43"/>
          <p:cNvSpPr>
            <a:spLocks noChangeArrowheads="1"/>
          </p:cNvSpPr>
          <p:nvPr/>
        </p:nvSpPr>
        <p:spPr bwMode="auto">
          <a:xfrm>
            <a:off x="4025503" y="3484637"/>
            <a:ext cx="1014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RYry</a:t>
            </a:r>
            <a:endParaRPr lang="lt-LT" sz="2800" b="1" i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9" name="Rectangle 44"/>
          <p:cNvSpPr>
            <a:spLocks noChangeArrowheads="1"/>
          </p:cNvSpPr>
          <p:nvPr/>
        </p:nvSpPr>
        <p:spPr bwMode="auto">
          <a:xfrm>
            <a:off x="5105003" y="3484637"/>
            <a:ext cx="1014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RYry</a:t>
            </a:r>
            <a:endParaRPr lang="lt-LT" sz="2800" b="1" i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" name="Rectangle 45"/>
          <p:cNvSpPr>
            <a:spLocks noChangeArrowheads="1"/>
          </p:cNvSpPr>
          <p:nvPr/>
        </p:nvSpPr>
        <p:spPr bwMode="auto">
          <a:xfrm>
            <a:off x="4025503" y="4421262"/>
            <a:ext cx="1014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RYry</a:t>
            </a:r>
            <a:endParaRPr lang="lt-LT" sz="2800" b="1" i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" name="Rectangle 46"/>
          <p:cNvSpPr>
            <a:spLocks noChangeArrowheads="1"/>
          </p:cNvSpPr>
          <p:nvPr/>
        </p:nvSpPr>
        <p:spPr bwMode="auto">
          <a:xfrm>
            <a:off x="5105003" y="4421262"/>
            <a:ext cx="1014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RYry</a:t>
            </a:r>
            <a:endParaRPr lang="lt-LT" sz="2800" b="1" i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" name="Rectangle 47"/>
          <p:cNvSpPr>
            <a:spLocks noChangeArrowheads="1"/>
          </p:cNvSpPr>
          <p:nvPr/>
        </p:nvSpPr>
        <p:spPr bwMode="auto">
          <a:xfrm>
            <a:off x="4025503" y="5284862"/>
            <a:ext cx="1014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RYry</a:t>
            </a:r>
            <a:endParaRPr lang="lt-LT" sz="2800" b="1" i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3" name="Rectangle 48"/>
          <p:cNvSpPr>
            <a:spLocks noChangeArrowheads="1"/>
          </p:cNvSpPr>
          <p:nvPr/>
        </p:nvSpPr>
        <p:spPr bwMode="auto">
          <a:xfrm>
            <a:off x="5178028" y="5284862"/>
            <a:ext cx="1014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RYry</a:t>
            </a:r>
            <a:endParaRPr lang="lt-LT" sz="2800" b="1" i="1">
              <a:solidFill>
                <a:srgbClr val="99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31640" y="836712"/>
            <a:ext cx="59584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b="1" i="1" dirty="0" smtClean="0"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Kryžminimas</a:t>
            </a:r>
            <a:r>
              <a:rPr lang="en-GB" b="1" i="1" dirty="0" smtClean="0"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lt-LT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Lygios sėklos</a:t>
            </a:r>
            <a:r>
              <a:rPr lang="en-GB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lt-LT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lt-LT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geltonos spalvos</a:t>
            </a:r>
            <a:r>
              <a:rPr lang="en-GB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en-GB" b="1" i="1" dirty="0" smtClean="0"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GB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lt-LT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raukšlėtos sėklos. žalios spalvos( F</a:t>
            </a:r>
            <a:r>
              <a:rPr lang="en-US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 </a:t>
            </a:r>
            <a:r>
              <a:rPr lang="lt-LT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lang="en-US" b="1" i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artos</a:t>
            </a:r>
            <a:r>
              <a:rPr lang="en-US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hibridai</a:t>
            </a:r>
            <a:r>
              <a:rPr lang="en-US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b="1" i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kry</a:t>
            </a:r>
            <a:r>
              <a:rPr lang="lt-LT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ž</a:t>
            </a:r>
            <a:r>
              <a:rPr lang="en-US" b="1" i="1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minami</a:t>
            </a:r>
            <a:r>
              <a:rPr lang="en-US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lt-LT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tarpusavyje)</a:t>
            </a:r>
            <a:endParaRPr lang="en-GB" b="1" i="1" dirty="0" smtClean="0">
              <a:solidFill>
                <a:srgbClr val="724C2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GB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	 ♀</a:t>
            </a:r>
            <a:r>
              <a:rPr lang="en-GB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lt-LT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GB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lt-LT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Yy </a:t>
            </a:r>
            <a:r>
              <a:rPr lang="en-GB" b="1" i="1" dirty="0" smtClean="0"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</a:t>
            </a:r>
            <a:r>
              <a:rPr lang="en-GB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lt-LT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GB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lt-LT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GB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lt-LT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Yy</a:t>
            </a:r>
          </a:p>
          <a:p>
            <a:r>
              <a:rPr lang="en-US" i="1" dirty="0" err="1" smtClean="0">
                <a:solidFill>
                  <a:srgbClr val="993300"/>
                </a:solidFill>
              </a:rPr>
              <a:t>Gametos</a:t>
            </a:r>
            <a:r>
              <a:rPr lang="en-US" i="1" dirty="0" smtClean="0">
                <a:solidFill>
                  <a:srgbClr val="993300"/>
                </a:solidFill>
              </a:rPr>
              <a:t>:</a:t>
            </a:r>
            <a:r>
              <a:rPr lang="en-US" i="1" dirty="0" smtClean="0"/>
              <a:t> </a:t>
            </a:r>
            <a:r>
              <a:rPr lang="en-GB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♀ </a:t>
            </a:r>
            <a:r>
              <a:rPr lang="en-GB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 </a:t>
            </a:r>
            <a:r>
              <a:rPr lang="lt-LT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   ;  Ry</a:t>
            </a:r>
            <a:endParaRPr lang="lt-LT" b="1" i="1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lt-LT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                 </a:t>
            </a:r>
            <a:r>
              <a:rPr lang="en-GB" b="1" i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♂</a:t>
            </a:r>
            <a:r>
              <a:rPr lang="lt-LT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 y  </a:t>
            </a:r>
            <a:r>
              <a:rPr lang="en-GB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</a:t>
            </a:r>
            <a:r>
              <a:rPr lang="lt-LT" b="1" i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Ry</a:t>
            </a:r>
            <a:endParaRPr lang="en-GB" b="1" i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539552" y="5517232"/>
            <a:ext cx="327660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RY </a:t>
            </a:r>
            <a:r>
              <a:rPr lang="en-US" sz="3200" b="1" dirty="0" err="1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Ry</a:t>
            </a:r>
            <a:r>
              <a:rPr lang="en-US" sz="32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err="1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rY</a:t>
            </a:r>
            <a:r>
              <a:rPr lang="en-US" sz="32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err="1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ry</a:t>
            </a:r>
            <a:endParaRPr lang="en-US" sz="3200" b="1" dirty="0">
              <a:solidFill>
                <a:srgbClr val="724C2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Line 11"/>
          <p:cNvSpPr>
            <a:spLocks noChangeShapeType="1"/>
          </p:cNvSpPr>
          <p:nvPr/>
        </p:nvSpPr>
        <p:spPr bwMode="auto">
          <a:xfrm flipH="1">
            <a:off x="1835696" y="3573016"/>
            <a:ext cx="1222375" cy="1947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5796136" y="3429000"/>
            <a:ext cx="833437" cy="1876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364088" y="5661248"/>
            <a:ext cx="327660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RY </a:t>
            </a:r>
            <a:r>
              <a:rPr lang="en-US" sz="3200" b="1" dirty="0" err="1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Ry</a:t>
            </a:r>
            <a:r>
              <a:rPr lang="en-US" sz="32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err="1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rY</a:t>
            </a:r>
            <a:r>
              <a:rPr lang="en-US" sz="3200" b="1" dirty="0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US" sz="3200" b="1" dirty="0" err="1">
                <a:solidFill>
                  <a:srgbClr val="724C2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ry</a:t>
            </a:r>
            <a:endParaRPr lang="en-US" sz="3200" b="1" dirty="0">
              <a:solidFill>
                <a:srgbClr val="724C2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915816" y="2780928"/>
            <a:ext cx="5029200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sz="3600" b="1" dirty="0" err="1">
                <a:solidFill>
                  <a:srgbClr val="CC3300"/>
                </a:solidFill>
                <a:latin typeface="Comic Sans MS" pitchFamily="66" charset="0"/>
              </a:rPr>
              <a:t>RrYy</a:t>
            </a:r>
            <a:r>
              <a:rPr lang="en-US" sz="3600" b="1" dirty="0">
                <a:solidFill>
                  <a:srgbClr val="CC3300"/>
                </a:solidFill>
                <a:latin typeface="Comic Sans MS" pitchFamily="66" charset="0"/>
              </a:rPr>
              <a:t>   x   </a:t>
            </a:r>
            <a:r>
              <a:rPr lang="en-US" sz="3600" b="1" dirty="0" err="1">
                <a:solidFill>
                  <a:srgbClr val="CC3300"/>
                </a:solidFill>
                <a:latin typeface="Comic Sans MS" pitchFamily="66" charset="0"/>
              </a:rPr>
              <a:t>RrYy</a:t>
            </a:r>
            <a:endParaRPr lang="en-US" sz="3600" b="1" dirty="0">
              <a:solidFill>
                <a:srgbClr val="CC33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  <p:bldP spid="6" grpId="0" animBg="1"/>
      <p:bldP spid="7" grpId="0" animBg="1"/>
      <p:bldP spid="8" grpId="0" animBg="1" autoUpdateAnimBg="0"/>
      <p:bldP spid="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83568" y="1464459"/>
            <a:ext cx="752432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3200" b="1" i="0" u="none" strike="noStrike" cap="none" normalizeH="0" baseline="0" dirty="0" smtClean="0">
                <a:ln>
                  <a:noFill/>
                </a:ln>
                <a:solidFill>
                  <a:srgbClr val="800080"/>
                </a:solidFill>
                <a:effectLst/>
                <a:latin typeface="Georgia" pitchFamily="18" charset="0"/>
                <a:ea typeface="Times New Roman" pitchFamily="18" charset="0"/>
              </a:rPr>
              <a:t>Požymiai sukibę su lytimi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800080"/>
              </a:solidFill>
              <a:effectLst/>
              <a:latin typeface="Georgia" pitchFamily="18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t-LT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Jei recesyvus genas lokalizuojasi X chromosomoje ir neturi alelio kitoje chromosomoje tai jis pasireiškia fenotipiškai. Sisijusiomis su lytimi ligomis serga tik vienos lyties asmenys. Jei recesyvus hemofilijos genas yra X</a:t>
            </a:r>
            <a:r>
              <a:rPr kumimoji="0" lang="lt-LT" sz="20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h </a:t>
            </a:r>
            <a:r>
              <a:rPr kumimoji="0" lang="lt-LT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chromosomoje moteris nesirgs hemofilija. Pusė jų sūnų sirgs hemofilija, nes paveldės iš motinos X</a:t>
            </a:r>
            <a:r>
              <a:rPr kumimoji="0" lang="lt-LT" sz="20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h </a:t>
            </a:r>
            <a:r>
              <a:rPr kumimoji="0" lang="lt-LT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chromosomą o iš tėvo Y, kuriame šio lokuso nėra. Tai yra hemizigotiniai pagal geną X</a:t>
            </a:r>
            <a:r>
              <a:rPr kumimoji="0" lang="lt-LT" sz="20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h</a:t>
            </a:r>
            <a:r>
              <a:rPr kumimoji="0" lang="lt-LT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. Hemofilikų dukterys paveldės iš tėvo X</a:t>
            </a:r>
            <a:r>
              <a:rPr kumimoji="0" lang="lt-LT" sz="20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h </a:t>
            </a:r>
            <a:r>
              <a:rPr kumimoji="0" lang="lt-LT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chromosomą su recesyviu genu ir taps heterozigotinėmis geno nešėjomis. O sūnūs bus sveiki nes iš tėvo gaus tik Y chromosomą, iš motinos X</a:t>
            </a:r>
            <a:r>
              <a:rPr kumimoji="0" lang="lt-LT" sz="2000" b="0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H</a:t>
            </a:r>
            <a:r>
              <a:rPr kumimoji="0" lang="lt-LT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</a:rPr>
              <a:t> antihemofilinį geną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47664" y="2780928"/>
            <a:ext cx="7092280" cy="325868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lt-LT" i="1" dirty="0" smtClean="0">
                <a:latin typeface="Georgia" pitchFamily="18" charset="0"/>
              </a:rPr>
              <a:t>Gyveno Austrijoje, buvo vienuolis, gamtos mokytojas.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lt-LT" i="1" dirty="0" smtClean="0">
                <a:latin typeface="Georgia" pitchFamily="18" charset="0"/>
              </a:rPr>
              <a:t>Pasirinkęs žirnius, kaip tyrimo objektus, jis pirmasis išaiškino kaip paveldimi požymiai.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lt-LT" i="1" dirty="0" smtClean="0">
                <a:latin typeface="Georgia" pitchFamily="18" charset="0"/>
              </a:rPr>
              <a:t>Sugebėjo apskaičiuoti paveldėjimo dėsningumus dar prieš atrandant genus ir DNR.</a:t>
            </a:r>
          </a:p>
          <a:p>
            <a:endParaRPr lang="en-US" dirty="0"/>
          </a:p>
        </p:txBody>
      </p:sp>
      <p:pic>
        <p:nvPicPr>
          <p:cNvPr id="9223" name="Picture 7" descr="http://upload.wikimedia.org/wikipedia/commons/d/d3/Gregor_Mende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92696"/>
            <a:ext cx="2376264" cy="20882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707904" y="1772816"/>
            <a:ext cx="8229600" cy="908050"/>
          </a:xfrm>
        </p:spPr>
        <p:txBody>
          <a:bodyPr>
            <a:normAutofit fontScale="90000"/>
          </a:bodyPr>
          <a:lstStyle/>
          <a:p>
            <a:r>
              <a:rPr lang="en-US" sz="4000" b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Gregoras</a:t>
            </a:r>
            <a:r>
              <a:rPr lang="en-US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</a:t>
            </a:r>
            <a:r>
              <a:rPr lang="en-US" sz="4000" b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Mendelis</a:t>
            </a:r>
            <a:r>
              <a:rPr lang="en-US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</a:t>
            </a:r>
            <a:r>
              <a:rPr lang="en-US" sz="4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/>
            </a:r>
            <a:br>
              <a:rPr lang="en-US" sz="4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r>
              <a:rPr lang="en-US" sz="40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(</a:t>
            </a:r>
            <a:r>
              <a:rPr lang="en-US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1822-1884)</a:t>
            </a:r>
            <a:r>
              <a:rPr lang="en-US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lt-LT" sz="4000" b="1" dirty="0"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uni.edu/walsh/xlink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92696"/>
            <a:ext cx="6624736" cy="52565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714500"/>
          </a:xfrm>
        </p:spPr>
        <p:txBody>
          <a:bodyPr/>
          <a:lstStyle/>
          <a:p>
            <a:pPr eaLnBrk="1" hangingPunct="1">
              <a:defRPr/>
            </a:pPr>
            <a:r>
              <a:rPr lang="lt-LT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Ačiū už dėmėsį</a:t>
            </a:r>
            <a:r>
              <a:rPr lang="lt-LT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lt-LT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11560" y="2492896"/>
            <a:ext cx="8183880" cy="4187952"/>
          </a:xfrm>
        </p:spPr>
        <p:txBody>
          <a:bodyPr/>
          <a:lstStyle/>
          <a:p>
            <a:pPr>
              <a:buFontTx/>
              <a:buNone/>
            </a:pPr>
            <a:r>
              <a:rPr lang="lt-LT" dirty="0" smtClean="0">
                <a:latin typeface="Georgia" pitchFamily="18" charset="0"/>
              </a:rPr>
              <a:t> </a:t>
            </a:r>
            <a:r>
              <a:rPr lang="lt-LT" i="1" dirty="0" smtClean="0">
                <a:latin typeface="Georgia" pitchFamily="18" charset="0"/>
              </a:rPr>
              <a:t>Pagr</a:t>
            </a:r>
            <a:r>
              <a:rPr lang="en-US" i="1" dirty="0" err="1" smtClean="0">
                <a:latin typeface="Georgia" pitchFamily="18" charset="0"/>
              </a:rPr>
              <a:t>indinis</a:t>
            </a:r>
            <a:r>
              <a:rPr lang="lt-LT" i="1" dirty="0" smtClean="0">
                <a:latin typeface="Georgia" pitchFamily="18" charset="0"/>
              </a:rPr>
              <a:t> genetikos uždavin</a:t>
            </a:r>
            <a:r>
              <a:rPr lang="en-US" i="1" dirty="0" err="1" smtClean="0">
                <a:latin typeface="Georgia" pitchFamily="18" charset="0"/>
              </a:rPr>
              <a:t>ys</a:t>
            </a:r>
            <a:r>
              <a:rPr lang="en-US" i="1" dirty="0" smtClean="0">
                <a:latin typeface="Georgia" pitchFamily="18" charset="0"/>
              </a:rPr>
              <a:t>:</a:t>
            </a:r>
          </a:p>
          <a:p>
            <a:pPr>
              <a:buFontTx/>
              <a:buNone/>
            </a:pPr>
            <a:r>
              <a:rPr lang="en-US" i="1" dirty="0" smtClean="0">
                <a:latin typeface="Georgia" pitchFamily="18" charset="0"/>
              </a:rPr>
              <a:t>Ti</a:t>
            </a:r>
            <a:r>
              <a:rPr lang="lt-LT" i="1" dirty="0" smtClean="0">
                <a:latin typeface="Georgia" pitchFamily="18" charset="0"/>
              </a:rPr>
              <a:t>rti genų perdavimą iš kartos į kartą, nustatyti, kaip genuose esanti informacija virsta požymiu</a:t>
            </a:r>
            <a:r>
              <a:rPr lang="en-US" i="1" dirty="0" smtClean="0">
                <a:latin typeface="Georgia" pitchFamily="18" charset="0"/>
              </a:rPr>
              <a:t> –</a:t>
            </a:r>
            <a:r>
              <a:rPr lang="lt-LT" i="1" dirty="0" smtClean="0">
                <a:latin typeface="Georgia" pitchFamily="18" charset="0"/>
              </a:rPr>
              <a:t>paveldimumą.</a:t>
            </a:r>
          </a:p>
          <a:p>
            <a:pPr>
              <a:buFontTx/>
              <a:buNone/>
            </a:pPr>
            <a:r>
              <a:rPr lang="lt-LT" i="1" dirty="0" smtClean="0">
                <a:latin typeface="Georgia" pitchFamily="18" charset="0"/>
              </a:rPr>
              <a:t>Pagrindinis genetikos mokslo vienetas yra </a:t>
            </a:r>
            <a:r>
              <a:rPr lang="lt-LT" i="1" dirty="0" smtClean="0">
                <a:solidFill>
                  <a:srgbClr val="993300"/>
                </a:solidFill>
                <a:latin typeface="Georgia" pitchFamily="18" charset="0"/>
              </a:rPr>
              <a:t>genas.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63688" y="764704"/>
            <a:ext cx="576064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4000" dirty="0" smtClean="0">
                <a:latin typeface="Georgia" pitchFamily="18" charset="0"/>
              </a:rPr>
              <a:t>Genetikos mokslas ir jo uždaviniai</a:t>
            </a:r>
            <a:endParaRPr lang="en-US" sz="40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7584" y="1988840"/>
            <a:ext cx="7525464" cy="3762744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None/>
            </a:pPr>
            <a:r>
              <a:rPr lang="lt-LT" i="1" dirty="0" smtClean="0">
                <a:solidFill>
                  <a:srgbClr val="993300"/>
                </a:solidFill>
                <a:latin typeface="Georgia" pitchFamily="18" charset="0"/>
              </a:rPr>
              <a:t>Genas</a:t>
            </a:r>
            <a:r>
              <a:rPr lang="lt-LT" i="1" dirty="0" smtClean="0">
                <a:latin typeface="Georgia" pitchFamily="18" charset="0"/>
              </a:rPr>
              <a:t> – DNR grandinės dalis, kurioje glūdi informacija apie vieną ar kitą požymį.</a:t>
            </a:r>
          </a:p>
          <a:p>
            <a:pPr>
              <a:buFontTx/>
              <a:buNone/>
            </a:pPr>
            <a:r>
              <a:rPr lang="lt-LT" i="1" dirty="0" smtClean="0">
                <a:solidFill>
                  <a:srgbClr val="993300"/>
                </a:solidFill>
                <a:latin typeface="Georgia" pitchFamily="18" charset="0"/>
              </a:rPr>
              <a:t>Aleliniai genai</a:t>
            </a:r>
            <a:r>
              <a:rPr lang="lt-LT" i="1" dirty="0" smtClean="0">
                <a:latin typeface="Georgia" pitchFamily="18" charset="0"/>
              </a:rPr>
              <a:t> - dvi geno formos (dominuojantis ir recesyvinis)</a:t>
            </a:r>
          </a:p>
          <a:p>
            <a:pPr>
              <a:buFontTx/>
              <a:buNone/>
            </a:pPr>
            <a:r>
              <a:rPr lang="lt-LT" i="1" dirty="0" smtClean="0">
                <a:solidFill>
                  <a:srgbClr val="993300"/>
                </a:solidFill>
                <a:latin typeface="Georgia" pitchFamily="18" charset="0"/>
              </a:rPr>
              <a:t>Dominuojantis</a:t>
            </a:r>
            <a:r>
              <a:rPr lang="lt-LT" i="1" dirty="0" smtClean="0">
                <a:latin typeface="Georgia" pitchFamily="18" charset="0"/>
              </a:rPr>
              <a:t> - stipresnis dviejų genų išreikštas požymis, žymimas didžiąja raide. (R) </a:t>
            </a:r>
          </a:p>
          <a:p>
            <a:pPr>
              <a:buFontTx/>
              <a:buNone/>
            </a:pPr>
            <a:r>
              <a:rPr lang="lt-LT" i="1" dirty="0" smtClean="0">
                <a:solidFill>
                  <a:srgbClr val="993300"/>
                </a:solidFill>
                <a:latin typeface="Georgia" pitchFamily="18" charset="0"/>
              </a:rPr>
              <a:t>Recesyvinis</a:t>
            </a:r>
            <a:r>
              <a:rPr lang="lt-LT" i="1" dirty="0" smtClean="0">
                <a:latin typeface="Georgia" pitchFamily="18" charset="0"/>
              </a:rPr>
              <a:t> – silpniau išreikštas alelių poros požymis, žymimas mažąja raide. (r) </a:t>
            </a:r>
          </a:p>
          <a:p>
            <a:pPr>
              <a:buFontTx/>
              <a:buNone/>
            </a:pPr>
            <a:r>
              <a:rPr lang="lt-LT" i="1" dirty="0" smtClean="0">
                <a:solidFill>
                  <a:srgbClr val="993300"/>
                </a:solidFill>
                <a:latin typeface="Georgia" pitchFamily="18" charset="0"/>
              </a:rPr>
              <a:t>Genotipas</a:t>
            </a:r>
            <a:r>
              <a:rPr lang="lt-LT" i="1" dirty="0" smtClean="0">
                <a:latin typeface="Georgia" pitchFamily="18" charset="0"/>
              </a:rPr>
              <a:t> – organizme esantys genai , jų kombinacijos. (pavyzdžiui. RR, Rr, rr) </a:t>
            </a:r>
          </a:p>
          <a:p>
            <a:pPr>
              <a:buFontTx/>
              <a:buNone/>
            </a:pPr>
            <a:r>
              <a:rPr lang="lt-LT" i="1" dirty="0" smtClean="0">
                <a:solidFill>
                  <a:srgbClr val="993300"/>
                </a:solidFill>
                <a:latin typeface="Georgia" pitchFamily="18" charset="0"/>
              </a:rPr>
              <a:t>Fenotipas</a:t>
            </a:r>
            <a:r>
              <a:rPr lang="lt-LT" i="1" dirty="0" smtClean="0">
                <a:latin typeface="Georgia" pitchFamily="18" charset="0"/>
              </a:rPr>
              <a:t> – išoriniai, fiziniai požymiai, nulemti genotipo. (pavyzdžiui raudonas, baltas)</a:t>
            </a:r>
          </a:p>
          <a:p>
            <a:endParaRPr lang="en-US" i="1" dirty="0">
              <a:latin typeface="Georgia" pitchFamily="18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60120" y="476672"/>
            <a:ext cx="8183880" cy="1051560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P</a:t>
            </a:r>
            <a:r>
              <a:rPr lang="lt-LT" sz="4000" dirty="0" smtClean="0">
                <a:effectLst/>
                <a:latin typeface="Georgia" pitchFamily="18" charset="0"/>
              </a:rPr>
              <a:t>agrindinės sąvokos</a:t>
            </a:r>
            <a:endParaRPr lang="en-US" sz="4000" dirty="0">
              <a:effectLst/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6" name="Rectangle 16"/>
          <p:cNvSpPr>
            <a:spLocks noGrp="1" noChangeArrowheads="1"/>
          </p:cNvSpPr>
          <p:nvPr>
            <p:ph type="title"/>
          </p:nvPr>
        </p:nvSpPr>
        <p:spPr>
          <a:xfrm>
            <a:off x="971550" y="1052513"/>
            <a:ext cx="7772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latin typeface="Georgia" pitchFamily="18" charset="0"/>
              </a:rPr>
              <a:t>P</a:t>
            </a:r>
            <a:r>
              <a:rPr lang="lt-LT" dirty="0" smtClean="0">
                <a:latin typeface="Georgia" pitchFamily="18" charset="0"/>
              </a:rPr>
              <a:t>agrindinės sąvokos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9552" y="1916832"/>
            <a:ext cx="8183880" cy="4187952"/>
          </a:xfrm>
        </p:spPr>
        <p:txBody>
          <a:bodyPr/>
          <a:lstStyle/>
          <a:p>
            <a:pPr>
              <a:buFontTx/>
              <a:buNone/>
            </a:pPr>
            <a:r>
              <a:rPr lang="lt-LT" sz="2400" i="1" dirty="0" smtClean="0">
                <a:solidFill>
                  <a:srgbClr val="993300"/>
                </a:solidFill>
                <a:latin typeface="Georgia" pitchFamily="18" charset="0"/>
              </a:rPr>
              <a:t>Homozigotinis</a:t>
            </a:r>
            <a:r>
              <a:rPr lang="lt-LT" sz="2400" i="1" dirty="0" smtClean="0">
                <a:latin typeface="Georgia" pitchFamily="18" charset="0"/>
              </a:rPr>
              <a:t>  genotipas – </a:t>
            </a:r>
            <a:r>
              <a:rPr lang="en-US" sz="2400" i="1" dirty="0" err="1" smtClean="0">
                <a:latin typeface="Georgia" pitchFamily="18" charset="0"/>
              </a:rPr>
              <a:t>aleli</a:t>
            </a:r>
            <a:r>
              <a:rPr lang="lt-LT" sz="2400" i="1" dirty="0" smtClean="0">
                <a:latin typeface="Georgia" pitchFamily="18" charset="0"/>
              </a:rPr>
              <a:t>ų kombinacija, apimanti 2 dominantinius ar</a:t>
            </a:r>
            <a:r>
              <a:rPr lang="en-US" sz="2400" i="1" dirty="0" err="1" smtClean="0">
                <a:latin typeface="Georgia" pitchFamily="18" charset="0"/>
              </a:rPr>
              <a:t>ba</a:t>
            </a:r>
            <a:r>
              <a:rPr lang="lt-LT" sz="2400" i="1" dirty="0" smtClean="0">
                <a:latin typeface="Georgia" pitchFamily="18" charset="0"/>
              </a:rPr>
              <a:t> 2 recesyvinus genus (pavyzdžiui: RR ar rr); </a:t>
            </a:r>
            <a:endParaRPr lang="en-US" sz="2400" i="1" dirty="0" smtClean="0">
              <a:latin typeface="Georgia" pitchFamily="18" charset="0"/>
            </a:endParaRPr>
          </a:p>
          <a:p>
            <a:pPr>
              <a:buFontTx/>
              <a:buNone/>
            </a:pPr>
            <a:r>
              <a:rPr lang="en-US" sz="2400" i="1" dirty="0" err="1" smtClean="0">
                <a:solidFill>
                  <a:srgbClr val="993300"/>
                </a:solidFill>
                <a:latin typeface="Georgia" pitchFamily="18" charset="0"/>
              </a:rPr>
              <a:t>Heterozigotinis</a:t>
            </a:r>
            <a:r>
              <a:rPr lang="en-US" sz="2400" i="1" dirty="0" smtClean="0">
                <a:latin typeface="Georgia" pitchFamily="18" charset="0"/>
              </a:rPr>
              <a:t> </a:t>
            </a:r>
            <a:r>
              <a:rPr lang="en-US" sz="2400" i="1" dirty="0" err="1" smtClean="0">
                <a:latin typeface="Georgia" pitchFamily="18" charset="0"/>
              </a:rPr>
              <a:t>genotipas</a:t>
            </a:r>
            <a:r>
              <a:rPr lang="en-US" sz="2400" i="1" dirty="0" smtClean="0">
                <a:latin typeface="Georgia" pitchFamily="18" charset="0"/>
              </a:rPr>
              <a:t> –</a:t>
            </a:r>
            <a:r>
              <a:rPr lang="lt-LT" sz="2400" i="1" dirty="0" smtClean="0">
                <a:latin typeface="Georgia" pitchFamily="18" charset="0"/>
              </a:rPr>
              <a:t> alelių kombinacija, apimanti du skirtingus genus, dominantinį ir recesyvinį.( pavyzdžiui: Rr );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3568" y="1124744"/>
            <a:ext cx="8183880" cy="41879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lt-LT" sz="4300" b="1" dirty="0" smtClean="0">
                <a:solidFill>
                  <a:schemeClr val="accent1"/>
                </a:solidFill>
                <a:latin typeface="Georgia" pitchFamily="18" charset="0"/>
              </a:rPr>
              <a:t>Sutartiniai ženklai</a:t>
            </a:r>
            <a:r>
              <a:rPr lang="en-US" sz="4300" b="1" dirty="0" smtClean="0">
                <a:solidFill>
                  <a:schemeClr val="accent1"/>
                </a:solidFill>
                <a:latin typeface="Georgia" pitchFamily="18" charset="0"/>
              </a:rPr>
              <a:t>:</a:t>
            </a:r>
          </a:p>
          <a:p>
            <a:pPr>
              <a:buNone/>
            </a:pPr>
            <a:endParaRPr lang="en-US" b="1" i="1" dirty="0" smtClean="0">
              <a:latin typeface="Georgia" pitchFamily="18" charset="0"/>
            </a:endParaRPr>
          </a:p>
          <a:p>
            <a:pPr>
              <a:buFontTx/>
              <a:buNone/>
            </a:pPr>
            <a:r>
              <a:rPr lang="lt-LT" b="1" dirty="0" smtClean="0">
                <a:solidFill>
                  <a:srgbClr val="993300"/>
                </a:solidFill>
                <a:latin typeface="Georgia" pitchFamily="18" charset="0"/>
                <a:cs typeface="Arial" pitchFamily="34" charset="0"/>
              </a:rPr>
              <a:t>P- </a:t>
            </a:r>
            <a:r>
              <a:rPr lang="lt-LT" b="1" dirty="0" smtClean="0">
                <a:latin typeface="Georgia" pitchFamily="18" charset="0"/>
                <a:cs typeface="Arial" pitchFamily="34" charset="0"/>
              </a:rPr>
              <a:t>tėvai</a:t>
            </a:r>
          </a:p>
          <a:p>
            <a:pPr>
              <a:buFontTx/>
              <a:buNone/>
            </a:pPr>
            <a:r>
              <a:rPr lang="lt-LT" b="1" dirty="0" smtClean="0">
                <a:solidFill>
                  <a:srgbClr val="993300"/>
                </a:solidFill>
                <a:latin typeface="Georgia" pitchFamily="18" charset="0"/>
                <a:cs typeface="Arial" pitchFamily="34" charset="0"/>
              </a:rPr>
              <a:t>♀</a:t>
            </a:r>
            <a:r>
              <a:rPr lang="lt-LT" b="1" dirty="0" smtClean="0">
                <a:latin typeface="Georgia" pitchFamily="18" charset="0"/>
                <a:cs typeface="Arial" pitchFamily="34" charset="0"/>
              </a:rPr>
              <a:t> - motininis organizmas</a:t>
            </a:r>
          </a:p>
          <a:p>
            <a:pPr>
              <a:buFontTx/>
              <a:buNone/>
            </a:pPr>
            <a:r>
              <a:rPr lang="lt-LT" b="1" dirty="0" smtClean="0">
                <a:solidFill>
                  <a:srgbClr val="993300"/>
                </a:solidFill>
                <a:latin typeface="Georgia" pitchFamily="18" charset="0"/>
                <a:cs typeface="Arial" pitchFamily="34" charset="0"/>
              </a:rPr>
              <a:t>♂</a:t>
            </a:r>
            <a:r>
              <a:rPr lang="lt-LT" b="1" dirty="0" smtClean="0">
                <a:latin typeface="Georgia" pitchFamily="18" charset="0"/>
                <a:cs typeface="Arial" pitchFamily="34" charset="0"/>
              </a:rPr>
              <a:t> - tėvinis organizmas</a:t>
            </a:r>
          </a:p>
          <a:p>
            <a:pPr>
              <a:buFontTx/>
              <a:buNone/>
            </a:pPr>
            <a:r>
              <a:rPr lang="lt-LT" b="1" dirty="0" smtClean="0">
                <a:solidFill>
                  <a:srgbClr val="993300"/>
                </a:solidFill>
                <a:latin typeface="Georgia" pitchFamily="18" charset="0"/>
                <a:cs typeface="Arial" pitchFamily="34" charset="0"/>
              </a:rPr>
              <a:t>A</a:t>
            </a:r>
            <a:r>
              <a:rPr lang="lt-LT" b="1" dirty="0" smtClean="0">
                <a:latin typeface="Georgia" pitchFamily="18" charset="0"/>
                <a:cs typeface="Arial" pitchFamily="34" charset="0"/>
              </a:rPr>
              <a:t>(arba kita didžioji raidė)-dominuojantis požymis.</a:t>
            </a:r>
          </a:p>
          <a:p>
            <a:pPr>
              <a:buFontTx/>
              <a:buNone/>
            </a:pPr>
            <a:r>
              <a:rPr lang="lt-LT" b="1" dirty="0" smtClean="0">
                <a:solidFill>
                  <a:srgbClr val="993300"/>
                </a:solidFill>
                <a:latin typeface="Georgia" pitchFamily="18" charset="0"/>
                <a:cs typeface="Arial" pitchFamily="34" charset="0"/>
              </a:rPr>
              <a:t>a</a:t>
            </a:r>
            <a:r>
              <a:rPr lang="lt-LT" b="1" dirty="0" smtClean="0">
                <a:latin typeface="Georgia" pitchFamily="18" charset="0"/>
                <a:cs typeface="Arial" pitchFamily="34" charset="0"/>
              </a:rPr>
              <a:t>(arba kita mažoji raidė)- recesyvinis požymis. </a:t>
            </a:r>
          </a:p>
          <a:p>
            <a:pPr>
              <a:buFontTx/>
              <a:buNone/>
            </a:pPr>
            <a:r>
              <a:rPr lang="lt-LT" b="1" dirty="0" smtClean="0">
                <a:solidFill>
                  <a:srgbClr val="993300"/>
                </a:solidFill>
                <a:latin typeface="Georgia" pitchFamily="18" charset="0"/>
                <a:cs typeface="Arial" pitchFamily="34" charset="0"/>
              </a:rPr>
              <a:t>X</a:t>
            </a:r>
            <a:r>
              <a:rPr lang="lt-LT" b="1" dirty="0" smtClean="0">
                <a:latin typeface="Georgia" pitchFamily="18" charset="0"/>
                <a:cs typeface="Arial" pitchFamily="34" charset="0"/>
              </a:rPr>
              <a:t> – kryžminimo ženklas</a:t>
            </a:r>
          </a:p>
          <a:p>
            <a:pPr>
              <a:buFontTx/>
              <a:buNone/>
            </a:pPr>
            <a:r>
              <a:rPr lang="lt-LT" b="1" dirty="0" smtClean="0">
                <a:solidFill>
                  <a:srgbClr val="993300"/>
                </a:solidFill>
                <a:latin typeface="Georgia" pitchFamily="18" charset="0"/>
                <a:cs typeface="Arial" pitchFamily="34" charset="0"/>
              </a:rPr>
              <a:t>F</a:t>
            </a:r>
            <a:r>
              <a:rPr lang="lt-LT" b="1" dirty="0" smtClean="0">
                <a:latin typeface="Georgia" pitchFamily="18" charset="0"/>
                <a:cs typeface="Arial" pitchFamily="34" charset="0"/>
              </a:rPr>
              <a:t>- karta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15616" y="620688"/>
            <a:ext cx="47575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t-LT" sz="3600" b="1" dirty="0" smtClean="0">
                <a:solidFill>
                  <a:srgbClr val="FF0000"/>
                </a:solidFill>
                <a:latin typeface="Georgia" pitchFamily="18" charset="0"/>
              </a:rPr>
              <a:t>Tiriamų žirnių požymiai</a:t>
            </a:r>
            <a:endParaRPr lang="en-US" sz="3600" dirty="0">
              <a:solidFill>
                <a:srgbClr val="FF0000"/>
              </a:solidFill>
              <a:latin typeface="Georgia" pitchFamily="18" charset="0"/>
            </a:endParaRPr>
          </a:p>
        </p:txBody>
      </p:sp>
      <p:pic>
        <p:nvPicPr>
          <p:cNvPr id="4" name="Picture 4" descr="03-mendel-characters2"/>
          <p:cNvPicPr>
            <a:picLocks noChangeAspect="1" noChangeArrowheads="1"/>
          </p:cNvPicPr>
          <p:nvPr/>
        </p:nvPicPr>
        <p:blipFill>
          <a:blip r:embed="rId2" cstate="print"/>
          <a:srcRect l="13448"/>
          <a:stretch>
            <a:fillRect/>
          </a:stretch>
        </p:blipFill>
        <p:spPr bwMode="auto">
          <a:xfrm>
            <a:off x="827584" y="1772816"/>
            <a:ext cx="7056784" cy="38910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/>
          </a:bodyPr>
          <a:lstStyle/>
          <a:p>
            <a:r>
              <a:rPr lang="lt-LT" dirty="0" smtClean="0">
                <a:latin typeface="Georgia" pitchFamily="18" charset="0"/>
              </a:rPr>
              <a:t>Monohibridinis kryžminimas</a:t>
            </a:r>
            <a:endParaRPr lang="en-US" dirty="0" smtClean="0">
              <a:latin typeface="Georgi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628800"/>
            <a:ext cx="8183880" cy="4187952"/>
          </a:xfrm>
        </p:spPr>
        <p:txBody>
          <a:bodyPr/>
          <a:lstStyle/>
          <a:p>
            <a:pPr>
              <a:buFontTx/>
              <a:buNone/>
            </a:pPr>
            <a:r>
              <a:rPr lang="lt-LT" sz="2400" i="1" dirty="0" smtClean="0">
                <a:latin typeface="Georgia" pitchFamily="18" charset="0"/>
              </a:rPr>
              <a:t>Vykdomas, kai tiriamas vieno požymio paveldėjimas: (pvz.: žiedo spalva, vaisiaus forma, plaukų ar akių spalva.)</a:t>
            </a:r>
          </a:p>
          <a:p>
            <a:pPr>
              <a:buFontTx/>
              <a:buNone/>
            </a:pPr>
            <a:r>
              <a:rPr lang="lt-LT" sz="2400" i="1" dirty="0" smtClean="0">
                <a:latin typeface="Georgia" pitchFamily="18" charset="0"/>
              </a:rPr>
              <a:t>Mendelis kryžmino žirnius su skirtingais požymiais, ir tyrė palikuonių požymius.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3284984"/>
            <a:ext cx="2808312" cy="30480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251520" y="404664"/>
            <a:ext cx="8640763" cy="611981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lt-LT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Požymis: sėklos paviršius</a:t>
            </a:r>
            <a:endParaRPr kumimoji="0" lang="en-GB" sz="2400" i="1" u="none" strike="noStrike" kern="1200" cap="none" spc="0" normalizeH="0" baseline="0" noProof="0" dirty="0" smtClean="0">
              <a:ln>
                <a:noFill/>
              </a:ln>
              <a:solidFill>
                <a:srgbClr val="724C2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eorgia" pitchFamily="18" charset="0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lt-LT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Aleliai</a:t>
            </a:r>
            <a:r>
              <a:rPr kumimoji="0" lang="en-GB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: </a:t>
            </a:r>
            <a:r>
              <a:rPr kumimoji="0" lang="en-GB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R</a:t>
            </a:r>
            <a:r>
              <a:rPr kumimoji="0" lang="en-GB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 – </a:t>
            </a:r>
            <a:r>
              <a:rPr kumimoji="0" lang="lt-LT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lygios sėklos ,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lt-LT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        </a:t>
            </a:r>
            <a:r>
              <a:rPr kumimoji="0" lang="en-GB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r</a:t>
            </a:r>
            <a:r>
              <a:rPr kumimoji="0" lang="en-GB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 – </a:t>
            </a:r>
            <a:r>
              <a:rPr kumimoji="0" lang="lt-LT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raukšlėtos sėklos</a:t>
            </a:r>
            <a:endParaRPr kumimoji="0" lang="en-GB" sz="2400" i="1" u="none" strike="noStrike" kern="1200" cap="none" spc="0" normalizeH="0" baseline="0" noProof="0" dirty="0" smtClean="0">
              <a:ln>
                <a:noFill/>
              </a:ln>
              <a:solidFill>
                <a:srgbClr val="724C2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eorgia" pitchFamily="18" charset="0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lt-LT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Kryžminimas</a:t>
            </a:r>
            <a:r>
              <a:rPr kumimoji="0" lang="en-GB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: </a:t>
            </a:r>
            <a:r>
              <a:rPr kumimoji="0" lang="lt-LT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Lygios sėklos</a:t>
            </a:r>
            <a:r>
              <a:rPr kumimoji="0" lang="en-GB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    </a:t>
            </a:r>
            <a:r>
              <a:rPr kumimoji="0" lang="en-GB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x</a:t>
            </a:r>
            <a:r>
              <a:rPr kumimoji="0" lang="en-GB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   </a:t>
            </a:r>
            <a:r>
              <a:rPr kumimoji="0" lang="lt-LT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raukšlėtos sėklos</a:t>
            </a:r>
            <a:endParaRPr kumimoji="0" lang="en-GB" sz="2400" i="1" u="none" strike="noStrike" kern="1200" cap="none" spc="0" normalizeH="0" baseline="0" noProof="0" dirty="0" smtClean="0">
              <a:ln>
                <a:noFill/>
              </a:ln>
              <a:solidFill>
                <a:srgbClr val="724C26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eorgia" pitchFamily="18" charset="0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en-GB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	</a:t>
            </a:r>
            <a:r>
              <a:rPr kumimoji="0" lang="en-GB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P</a:t>
            </a:r>
            <a:r>
              <a:rPr kumimoji="0" lang="en-GB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 </a:t>
            </a:r>
            <a:r>
              <a:rPr kumimoji="0" lang="en-GB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Georgia" pitchFamily="18" charset="0"/>
              </a:rPr>
              <a:t>♀</a:t>
            </a:r>
            <a:r>
              <a:rPr kumimoji="0" lang="en-GB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RR</a:t>
            </a:r>
            <a:r>
              <a:rPr kumimoji="0" lang="en-GB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 </a:t>
            </a:r>
            <a:r>
              <a:rPr kumimoji="0" lang="en-GB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724C2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x</a:t>
            </a:r>
            <a:r>
              <a:rPr kumimoji="0" lang="en-GB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 </a:t>
            </a:r>
            <a:r>
              <a:rPr kumimoji="0" lang="en-GB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Georgia" pitchFamily="18" charset="0"/>
              </a:rPr>
              <a:t>♂</a:t>
            </a:r>
            <a:r>
              <a:rPr kumimoji="0" lang="en-GB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 </a:t>
            </a:r>
            <a:r>
              <a:rPr kumimoji="0" lang="en-GB" sz="240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rr</a:t>
            </a:r>
            <a:endParaRPr kumimoji="0" lang="en-GB" sz="2400" i="1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eorgia" pitchFamily="18" charset="0"/>
              <a:cs typeface="+mn-cs"/>
            </a:endParaRP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Tx/>
              <a:buNone/>
              <a:tabLst/>
              <a:defRPr/>
            </a:pPr>
            <a:r>
              <a:rPr kumimoji="0" lang="en-US" sz="240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Georgia" pitchFamily="18" charset="0"/>
                <a:cs typeface="+mn-cs"/>
              </a:rPr>
              <a:t>Gametos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993300"/>
                </a:solidFill>
                <a:effectLst/>
                <a:uLnTx/>
                <a:uFillTx/>
                <a:latin typeface="Georgia" pitchFamily="18" charset="0"/>
                <a:cs typeface="+mn-cs"/>
              </a:rPr>
              <a:t>:</a:t>
            </a:r>
            <a:r>
              <a:rPr kumimoji="0" lang="en-US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eorgia" pitchFamily="18" charset="0"/>
                <a:cs typeface="+mn-cs"/>
              </a:rPr>
              <a:t> </a:t>
            </a:r>
            <a:r>
              <a:rPr kumimoji="0" lang="en-GB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Georgia" pitchFamily="18" charset="0"/>
              </a:rPr>
              <a:t>♀ </a:t>
            </a:r>
            <a:r>
              <a:rPr kumimoji="0" lang="en-GB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itchFamily="18" charset="0"/>
              </a:rPr>
              <a:t>R ; R</a:t>
            </a:r>
            <a:r>
              <a:rPr kumimoji="0" lang="en-GB" sz="240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Georgia" pitchFamily="18" charset="0"/>
              </a:rPr>
              <a:t>   ♂</a:t>
            </a:r>
            <a:r>
              <a:rPr kumimoji="0" lang="en-GB" sz="2400" i="1" u="none" strike="noStrike" kern="120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 </a:t>
            </a:r>
            <a:r>
              <a:rPr kumimoji="0" lang="en-GB" sz="240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Georgia" pitchFamily="18" charset="0"/>
                <a:cs typeface="+mn-cs"/>
              </a:rPr>
              <a:t>r;r</a:t>
            </a:r>
            <a:endParaRPr kumimoji="0" lang="lt-LT" sz="2400" i="1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Georgia" pitchFamily="18" charset="0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067944" y="3212976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1" dirty="0" err="1" smtClean="0">
                <a:solidFill>
                  <a:srgbClr val="CC3300"/>
                </a:solidFill>
                <a:latin typeface="Comic Sans MS" pitchFamily="66" charset="0"/>
              </a:rPr>
              <a:t>Atsakymas</a:t>
            </a:r>
            <a:r>
              <a:rPr lang="en-US" b="1" i="1" dirty="0" smtClean="0">
                <a:solidFill>
                  <a:srgbClr val="CC3300"/>
                </a:solidFill>
                <a:latin typeface="Comic Sans MS" pitchFamily="66" charset="0"/>
              </a:rPr>
              <a:t>:</a:t>
            </a:r>
          </a:p>
          <a:p>
            <a:r>
              <a:rPr lang="en-US" b="1" i="1" dirty="0" err="1" smtClean="0">
                <a:solidFill>
                  <a:srgbClr val="CC3300"/>
                </a:solidFill>
                <a:latin typeface="Comic Sans MS" pitchFamily="66" charset="0"/>
              </a:rPr>
              <a:t>Genotipas</a:t>
            </a:r>
            <a:r>
              <a:rPr lang="en-US" b="1" i="1" dirty="0" smtClean="0">
                <a:solidFill>
                  <a:srgbClr val="CC3300"/>
                </a:solidFill>
                <a:latin typeface="Comic Sans MS" pitchFamily="66" charset="0"/>
              </a:rPr>
              <a:t> :</a:t>
            </a:r>
            <a:r>
              <a:rPr lang="en-US" b="1" i="1" dirty="0" err="1" smtClean="0">
                <a:solidFill>
                  <a:srgbClr val="CC3300"/>
                </a:solidFill>
                <a:latin typeface="Comic Sans MS" pitchFamily="66" charset="0"/>
              </a:rPr>
              <a:t>Rr</a:t>
            </a:r>
            <a:r>
              <a:rPr lang="en-US" b="1" i="1" dirty="0" smtClean="0">
                <a:solidFill>
                  <a:srgbClr val="CC3300"/>
                </a:solidFill>
                <a:latin typeface="Comic Sans MS" pitchFamily="66" charset="0"/>
              </a:rPr>
              <a:t> (</a:t>
            </a:r>
            <a:r>
              <a:rPr lang="en-US" b="1" i="1" dirty="0" err="1" smtClean="0">
                <a:solidFill>
                  <a:srgbClr val="CC3300"/>
                </a:solidFill>
                <a:latin typeface="Comic Sans MS" pitchFamily="66" charset="0"/>
              </a:rPr>
              <a:t>heterozigotas</a:t>
            </a:r>
            <a:r>
              <a:rPr lang="en-US" b="1" i="1" dirty="0" smtClean="0">
                <a:solidFill>
                  <a:srgbClr val="CC3300"/>
                </a:solidFill>
                <a:latin typeface="Comic Sans MS" pitchFamily="66" charset="0"/>
              </a:rPr>
              <a:t>)</a:t>
            </a:r>
          </a:p>
          <a:p>
            <a:r>
              <a:rPr lang="en-US" b="1" i="1" dirty="0" err="1" smtClean="0">
                <a:solidFill>
                  <a:srgbClr val="CC3300"/>
                </a:solidFill>
                <a:latin typeface="Comic Sans MS" pitchFamily="66" charset="0"/>
              </a:rPr>
              <a:t>Fenotipas</a:t>
            </a:r>
            <a:r>
              <a:rPr lang="en-US" b="1" i="1" dirty="0" smtClean="0">
                <a:solidFill>
                  <a:srgbClr val="CC3300"/>
                </a:solidFill>
                <a:latin typeface="Comic Sans MS" pitchFamily="66" charset="0"/>
              </a:rPr>
              <a:t> – </a:t>
            </a:r>
            <a:r>
              <a:rPr lang="en-US" b="1" i="1" dirty="0" err="1" smtClean="0">
                <a:solidFill>
                  <a:srgbClr val="CC3300"/>
                </a:solidFill>
                <a:latin typeface="Comic Sans MS" pitchFamily="66" charset="0"/>
              </a:rPr>
              <a:t>lygios</a:t>
            </a:r>
            <a:r>
              <a:rPr lang="en-US" b="1" i="1" dirty="0" smtClean="0">
                <a:solidFill>
                  <a:srgbClr val="CC3300"/>
                </a:solidFill>
                <a:latin typeface="Comic Sans MS" pitchFamily="66" charset="0"/>
              </a:rPr>
              <a:t> s</a:t>
            </a:r>
            <a:r>
              <a:rPr lang="lt-LT" b="1" i="1" dirty="0" smtClean="0">
                <a:solidFill>
                  <a:srgbClr val="CC3300"/>
                </a:solidFill>
                <a:latin typeface="Comic Sans MS" pitchFamily="66" charset="0"/>
              </a:rPr>
              <a:t>ėklos</a:t>
            </a:r>
          </a:p>
          <a:p>
            <a:endParaRPr lang="lt-LT" b="1" i="1" dirty="0" smtClean="0">
              <a:solidFill>
                <a:srgbClr val="CC3300"/>
              </a:solidFill>
              <a:latin typeface="Comic Sans MS" pitchFamily="66" charset="0"/>
            </a:endParaRPr>
          </a:p>
          <a:p>
            <a:endParaRPr lang="lt-LT" b="1" i="1" dirty="0" smtClean="0">
              <a:solidFill>
                <a:srgbClr val="CC3300"/>
              </a:solidFill>
              <a:latin typeface="Comic Sans MS" pitchFamily="66" charset="0"/>
            </a:endParaRPr>
          </a:p>
          <a:p>
            <a:r>
              <a:rPr lang="en-US" b="1" i="1" dirty="0" smtClean="0">
                <a:solidFill>
                  <a:srgbClr val="CC3300"/>
                </a:solidFill>
                <a:latin typeface="Comic Sans MS" pitchFamily="66" charset="0"/>
              </a:rPr>
              <a:t>F</a:t>
            </a:r>
            <a:r>
              <a:rPr lang="en-US" sz="1050" b="1" i="1" dirty="0" smtClean="0">
                <a:solidFill>
                  <a:srgbClr val="CC3300"/>
                </a:solidFill>
                <a:latin typeface="Comic Sans MS" pitchFamily="66" charset="0"/>
              </a:rPr>
              <a:t>1 </a:t>
            </a:r>
            <a:r>
              <a:rPr lang="en-US" b="1" i="1" dirty="0" smtClean="0">
                <a:solidFill>
                  <a:srgbClr val="CC3300"/>
                </a:solidFill>
                <a:latin typeface="Comic Sans MS" pitchFamily="66" charset="0"/>
              </a:rPr>
              <a:t>: </a:t>
            </a:r>
            <a:r>
              <a:rPr lang="lt-LT" b="1" i="1" dirty="0" smtClean="0">
                <a:solidFill>
                  <a:srgbClr val="CC3300"/>
                </a:solidFill>
                <a:latin typeface="Comic Sans MS" pitchFamily="66" charset="0"/>
              </a:rPr>
              <a:t>visi individai </a:t>
            </a:r>
          </a:p>
          <a:p>
            <a:r>
              <a:rPr lang="lt-LT" b="1" i="1" dirty="0" smtClean="0">
                <a:solidFill>
                  <a:srgbClr val="CC3300"/>
                </a:solidFill>
                <a:latin typeface="Comic Sans MS" pitchFamily="66" charset="0"/>
              </a:rPr>
              <a:t>Heterozigotai lygiomis </a:t>
            </a:r>
          </a:p>
          <a:p>
            <a:r>
              <a:rPr lang="lt-LT" b="1" i="1" dirty="0" smtClean="0">
                <a:solidFill>
                  <a:srgbClr val="CC3300"/>
                </a:solidFill>
                <a:latin typeface="Comic Sans MS" pitchFamily="66" charset="0"/>
              </a:rPr>
              <a:t>sėklomis</a:t>
            </a:r>
            <a:endParaRPr lang="lt-LT" b="1" i="1" dirty="0">
              <a:solidFill>
                <a:srgbClr val="CC3300"/>
              </a:solidFill>
              <a:latin typeface="Comic Sans MS" pitchFamily="66" charset="0"/>
            </a:endParaRPr>
          </a:p>
        </p:txBody>
      </p:sp>
      <p:graphicFrame>
        <p:nvGraphicFramePr>
          <p:cNvPr id="33" name="Group 61"/>
          <p:cNvGraphicFramePr>
            <a:graphicFrameLocks noGrp="1"/>
          </p:cNvGraphicFramePr>
          <p:nvPr>
            <p:ph sz="half" idx="4294967295"/>
          </p:nvPr>
        </p:nvGraphicFramePr>
        <p:xfrm>
          <a:off x="1043608" y="3140968"/>
          <a:ext cx="2448272" cy="2524221"/>
        </p:xfrm>
        <a:graphic>
          <a:graphicData uri="http://schemas.openxmlformats.org/drawingml/2006/table">
            <a:tbl>
              <a:tblPr/>
              <a:tblGrid>
                <a:gridCol w="816575"/>
                <a:gridCol w="815122"/>
                <a:gridCol w="816575"/>
              </a:tblGrid>
              <a:tr h="954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  <a:cs typeface="Arial" pitchFamily="34" charset="0"/>
                        </a:rPr>
                        <a:t>  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  <a:cs typeface="Arial" pitchFamily="34" charset="0"/>
                        </a:rPr>
                        <a:t>♂</a:t>
                      </a:r>
                      <a:endParaRPr kumimoji="0" lang="lt-LT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1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Rr</a:t>
                      </a:r>
                      <a:endParaRPr kumimoji="0" lang="en-US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Rr</a:t>
                      </a:r>
                      <a:endParaRPr kumimoji="0" lang="en-US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25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9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mic Sans MS" pitchFamily="66" charset="0"/>
                        </a:rPr>
                        <a:t>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Rr</a:t>
                      </a:r>
                      <a:endParaRPr kumimoji="0" lang="en-US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omic Sans MS" pitchFamily="66" charset="0"/>
                        </a:rPr>
                        <a:t>Rr</a:t>
                      </a:r>
                      <a:endParaRPr kumimoji="0" lang="en-US" sz="2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104</TotalTime>
  <Words>892</Words>
  <Application>Microsoft Office PowerPoint</Application>
  <PresentationFormat>On-screen Show (4:3)</PresentationFormat>
  <Paragraphs>195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Aspect</vt:lpstr>
      <vt:lpstr>  </vt:lpstr>
      <vt:lpstr>Gregoras Mendelis  (1822-1884) </vt:lpstr>
      <vt:lpstr>Slide 3</vt:lpstr>
      <vt:lpstr>Pagrindinės sąvokos</vt:lpstr>
      <vt:lpstr>Pagrindinės sąvokos </vt:lpstr>
      <vt:lpstr>Slide 6</vt:lpstr>
      <vt:lpstr>Slide 7</vt:lpstr>
      <vt:lpstr>Monohibridinis kryžminimas</vt:lpstr>
      <vt:lpstr>Slide 9</vt:lpstr>
      <vt:lpstr>Slide 10</vt:lpstr>
      <vt:lpstr>Slide 11</vt:lpstr>
      <vt:lpstr>Atsakymai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Ačiū už dėmėsį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Nervų sistema</dc:title>
  <dc:creator>User</dc:creator>
  <cp:lastModifiedBy>SK</cp:lastModifiedBy>
  <cp:revision>16</cp:revision>
  <dcterms:created xsi:type="dcterms:W3CDTF">2013-05-19T08:53:00Z</dcterms:created>
  <dcterms:modified xsi:type="dcterms:W3CDTF">2013-10-28T10:20:22Z</dcterms:modified>
</cp:coreProperties>
</file>