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4E61A-D1A0-411D-A14D-952A947B3918}" type="datetimeFigureOut">
              <a:rPr lang="lt-LT" smtClean="0"/>
              <a:pPr/>
              <a:t>2013.10.28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21979FB-9E82-4D64-8FEA-DD33E2592EF3}"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4E61A-D1A0-411D-A14D-952A947B3918}" type="datetimeFigureOut">
              <a:rPr lang="lt-LT" smtClean="0"/>
              <a:pPr/>
              <a:t>2013.10.28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979FB-9E82-4D64-8FEA-DD33E2592EF3}"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2714620"/>
            <a:ext cx="8229600" cy="1428760"/>
          </a:xfrm>
        </p:spPr>
        <p:txBody>
          <a:bodyPr>
            <a:normAutofit fontScale="90000"/>
          </a:bodyPr>
          <a:lstStyle/>
          <a:p>
            <a:r>
              <a:rPr lang="lt-LT" b="1" smtClean="0">
                <a:solidFill>
                  <a:srgbClr val="FFFF00"/>
                </a:solidFill>
              </a:rPr>
              <a:t>FLORA PUSTYNI</a:t>
            </a:r>
            <a:r>
              <a:rPr lang="lt-LT" dirty="0"/>
              <a:t/>
            </a:r>
            <a:br>
              <a:rPr lang="lt-LT" dirty="0"/>
            </a:br>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Wielbłąd</a:t>
            </a:r>
            <a:r>
              <a:rPr lang="pl-PL" dirty="0"/>
              <a:t/>
            </a:r>
            <a:br>
              <a:rPr lang="pl-PL" dirty="0"/>
            </a:br>
            <a:endParaRPr lang="lt-LT" dirty="0"/>
          </a:p>
        </p:txBody>
      </p:sp>
      <p:sp>
        <p:nvSpPr>
          <p:cNvPr id="3" name="Content Placeholder 2"/>
          <p:cNvSpPr>
            <a:spLocks noGrp="1"/>
          </p:cNvSpPr>
          <p:nvPr>
            <p:ph sz="half" idx="1"/>
          </p:nvPr>
        </p:nvSpPr>
        <p:spPr/>
        <p:txBody>
          <a:bodyPr>
            <a:normAutofit fontScale="70000" lnSpcReduction="20000"/>
          </a:bodyPr>
          <a:lstStyle/>
          <a:p>
            <a:r>
              <a:rPr lang="pl-PL" dirty="0" smtClean="0">
                <a:solidFill>
                  <a:srgbClr val="FFFF00"/>
                </a:solidFill>
              </a:rPr>
              <a:t>Wielbłąd (Camelus) – rodzaj dużych ssaków z rodziny wielbłądowatych. Fizjologicznie przystosowane do życia w warunkach suchego i gorącego klimatu, są w wielu krajach wykorzystywane jako zwierzęta użytkowe. W stanie dzikim wielbłądy występują jedynie w Azji Środkowej (wielbłąd dwugarbny) i w Australii, gdzie dotarły razem z afgańskimi poganiaczami. Wielbłąd jednogarbny wyginął na wolności wiele lat temu. Jako zwierzęta hodowlane obydwa gatunki sąkosmopolityczne.</a:t>
            </a:r>
            <a:endParaRPr lang="lt-LT" dirty="0">
              <a:solidFill>
                <a:srgbClr val="FFFF00"/>
              </a:solidFill>
            </a:endParaRPr>
          </a:p>
        </p:txBody>
      </p:sp>
      <p:pic>
        <p:nvPicPr>
          <p:cNvPr id="5" name="Content Placeholder 4" descr="DSCF0320.jpg"/>
          <p:cNvPicPr>
            <a:picLocks noGrp="1" noChangeAspect="1"/>
          </p:cNvPicPr>
          <p:nvPr>
            <p:ph sz="half" idx="2"/>
          </p:nvPr>
        </p:nvPicPr>
        <p:blipFill>
          <a:blip r:embed="rId2" cstate="print"/>
          <a:stretch>
            <a:fillRect/>
          </a:stretch>
        </p:blipFill>
        <p:spPr>
          <a:xfrm>
            <a:off x="4762500" y="2434431"/>
            <a:ext cx="3810000" cy="28575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Wilk egipski</a:t>
            </a:r>
            <a:r>
              <a:rPr lang="pl-PL" dirty="0"/>
              <a:t/>
            </a:r>
            <a:br>
              <a:rPr lang="pl-PL" dirty="0"/>
            </a:br>
            <a:endParaRPr lang="lt-LT" dirty="0"/>
          </a:p>
        </p:txBody>
      </p:sp>
      <p:sp>
        <p:nvSpPr>
          <p:cNvPr id="3" name="Content Placeholder 2"/>
          <p:cNvSpPr>
            <a:spLocks noGrp="1"/>
          </p:cNvSpPr>
          <p:nvPr>
            <p:ph sz="half" idx="1"/>
          </p:nvPr>
        </p:nvSpPr>
        <p:spPr/>
        <p:txBody>
          <a:bodyPr>
            <a:normAutofit fontScale="70000" lnSpcReduction="20000"/>
          </a:bodyPr>
          <a:lstStyle/>
          <a:p>
            <a:r>
              <a:rPr lang="pl-PL" dirty="0" smtClean="0">
                <a:solidFill>
                  <a:srgbClr val="FFFF00"/>
                </a:solidFill>
              </a:rPr>
              <a:t>Wilk egipski (Canis lupus lupaster) – krytycznie zagrożony podgatunek wilka występujący w północnym Egipcie, północno-wschodniej Libii i w środkowej Etiopii[1]. Proporcjonalnie największe uszy i najdłuższe nogi spośród wszystkich wilków. Najmniejszy z podgatunków, waży ok. 10–15 kg. Czasami klasyfikowany jako szakal złocisty – systematyka kontrowersyjna. Przyszłe badania pozwolą wyjaśnić zamieszanie</a:t>
            </a:r>
            <a:r>
              <a:rPr lang="pl-PL" dirty="0" smtClean="0"/>
              <a:t>.</a:t>
            </a:r>
            <a:endParaRPr lang="lt-LT" dirty="0"/>
          </a:p>
        </p:txBody>
      </p:sp>
      <p:pic>
        <p:nvPicPr>
          <p:cNvPr id="5" name="Content Placeholder 4" descr="Canis_aureus_revivim2.jpg"/>
          <p:cNvPicPr>
            <a:picLocks noGrp="1" noChangeAspect="1"/>
          </p:cNvPicPr>
          <p:nvPr>
            <p:ph sz="half" idx="2"/>
          </p:nvPr>
        </p:nvPicPr>
        <p:blipFill>
          <a:blip r:embed="rId2" cstate="print"/>
          <a:stretch>
            <a:fillRect/>
          </a:stretch>
        </p:blipFill>
        <p:spPr>
          <a:xfrm>
            <a:off x="4643438" y="2000240"/>
            <a:ext cx="4038600" cy="30289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0034" y="3000372"/>
            <a:ext cx="8229600" cy="1143000"/>
          </a:xfrm>
        </p:spPr>
        <p:txBody>
          <a:bodyPr/>
          <a:lstStyle/>
          <a:p>
            <a:r>
              <a:rPr lang="en-GB" dirty="0">
                <a:solidFill>
                  <a:srgbClr val="00B0F0"/>
                </a:solidFill>
              </a:rPr>
              <a:t>W</a:t>
            </a:r>
            <a:r>
              <a:rPr lang="lt-LT" dirty="0" smtClean="0">
                <a:solidFill>
                  <a:srgbClr val="00B0F0"/>
                </a:solidFill>
              </a:rPr>
              <a:t>ilgotne </a:t>
            </a:r>
            <a:r>
              <a:rPr lang="en-GB" dirty="0" smtClean="0">
                <a:solidFill>
                  <a:srgbClr val="00B0F0"/>
                </a:solidFill>
              </a:rPr>
              <a:t>L</a:t>
            </a:r>
            <a:r>
              <a:rPr lang="lt-LT" dirty="0" smtClean="0">
                <a:solidFill>
                  <a:srgbClr val="00B0F0"/>
                </a:solidFill>
              </a:rPr>
              <a:t>asy </a:t>
            </a:r>
            <a:r>
              <a:rPr lang="en-GB" dirty="0" smtClean="0">
                <a:solidFill>
                  <a:srgbClr val="00B0F0"/>
                </a:solidFill>
              </a:rPr>
              <a:t>R</a:t>
            </a:r>
            <a:r>
              <a:rPr lang="lt-LT" dirty="0" smtClean="0">
                <a:solidFill>
                  <a:srgbClr val="00B0F0"/>
                </a:solidFill>
              </a:rPr>
              <a:t>ównikowe</a:t>
            </a:r>
            <a:endParaRPr lang="lt-LT"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Ara</a:t>
            </a:r>
            <a:endParaRPr lang="lt-LT" dirty="0"/>
          </a:p>
        </p:txBody>
      </p:sp>
      <p:sp>
        <p:nvSpPr>
          <p:cNvPr id="4" name="Content Placeholder 3"/>
          <p:cNvSpPr>
            <a:spLocks noGrp="1"/>
          </p:cNvSpPr>
          <p:nvPr>
            <p:ph sz="half" idx="1"/>
          </p:nvPr>
        </p:nvSpPr>
        <p:spPr/>
        <p:txBody>
          <a:bodyPr>
            <a:normAutofit fontScale="62500" lnSpcReduction="20000"/>
          </a:bodyPr>
          <a:lstStyle/>
          <a:p>
            <a:r>
              <a:rPr lang="pl-PL" dirty="0" smtClean="0">
                <a:solidFill>
                  <a:schemeClr val="bg1"/>
                </a:solidFill>
              </a:rPr>
              <a:t>Ara – rodzaj ptaków z rodziny papugowatych (Psittacidae), zamieszkujących Amerykę Południową. Charakteryzują się dużymi rozmiarami i bardzo długim ogonem, kolorowym upierzeniem oraz dużym, hakowato zakończonym dziobem. Przedstawiciele obu płciwyglądają podobnie. Odżywiają się owocami i orzechami, których skorupę kruszą za pomocą bardzo silnego dzioba, a następnie wydobywają zawartość językiem. Łatwo się oswajają i dobrze współżyją w hodowli z innymi papugami, mogą jednak atakować inne zwierzęta lub obce osoby. Pojedyncze osobniki osiągały w hodowli wiek do 65 lat.</a:t>
            </a:r>
            <a:endParaRPr lang="lt-LT" dirty="0">
              <a:solidFill>
                <a:schemeClr val="bg1"/>
              </a:solidFill>
            </a:endParaRPr>
          </a:p>
        </p:txBody>
      </p:sp>
      <p:pic>
        <p:nvPicPr>
          <p:cNvPr id="8" name="Content Placeholder 7" descr="url.jpg"/>
          <p:cNvPicPr>
            <a:picLocks noGrp="1" noChangeAspect="1"/>
          </p:cNvPicPr>
          <p:nvPr>
            <p:ph sz="half" idx="2"/>
          </p:nvPr>
        </p:nvPicPr>
        <p:blipFill>
          <a:blip r:embed="rId3" cstate="print"/>
          <a:stretch>
            <a:fillRect/>
          </a:stretch>
        </p:blipFill>
        <p:spPr>
          <a:xfrm>
            <a:off x="5000628" y="1643050"/>
            <a:ext cx="2590797" cy="345361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a:t>
            </a:r>
            <a:r>
              <a:rPr lang="lt-LT" dirty="0" smtClean="0"/>
              <a:t>apucynka</a:t>
            </a:r>
            <a:endParaRPr lang="lt-LT" dirty="0"/>
          </a:p>
        </p:txBody>
      </p:sp>
      <p:sp>
        <p:nvSpPr>
          <p:cNvPr id="4" name="Content Placeholder 3"/>
          <p:cNvSpPr>
            <a:spLocks noGrp="1"/>
          </p:cNvSpPr>
          <p:nvPr>
            <p:ph sz="half" idx="1"/>
          </p:nvPr>
        </p:nvSpPr>
        <p:spPr/>
        <p:txBody>
          <a:bodyPr>
            <a:normAutofit fontScale="85000" lnSpcReduction="20000"/>
          </a:bodyPr>
          <a:lstStyle/>
          <a:p>
            <a:r>
              <a:rPr lang="pl-PL" dirty="0" smtClean="0">
                <a:solidFill>
                  <a:schemeClr val="bg1"/>
                </a:solidFill>
              </a:rPr>
              <a:t>Kapucynka białoczelna (Cebus albifrons) – gatunek małpy szerokonosej z rodziny płaksowatychKapucynka białoczelna zamieszkuje lasy Kolumbia oraz wschodniej części Peru i Ekwadoru oraz północnej części Boliwii. Spotykana również w Brazylii, Wenezeuli i na wyspie Trynidad.</a:t>
            </a:r>
            <a:endParaRPr lang="lt-LT" dirty="0">
              <a:solidFill>
                <a:schemeClr val="bg1"/>
              </a:solidFill>
            </a:endParaRPr>
          </a:p>
        </p:txBody>
      </p:sp>
      <p:pic>
        <p:nvPicPr>
          <p:cNvPr id="6" name="Content Placeholder 5" descr="url.jpg"/>
          <p:cNvPicPr>
            <a:picLocks noGrp="1" noChangeAspect="1"/>
          </p:cNvPicPr>
          <p:nvPr>
            <p:ph sz="half" idx="2"/>
          </p:nvPr>
        </p:nvPicPr>
        <p:blipFill>
          <a:blip r:embed="rId3" cstate="print"/>
          <a:stretch>
            <a:fillRect/>
          </a:stretch>
        </p:blipFill>
        <p:spPr>
          <a:xfrm>
            <a:off x="5000628" y="1928802"/>
            <a:ext cx="3357586" cy="273447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Storczyk</a:t>
            </a:r>
            <a:endParaRPr lang="lt-LT" dirty="0"/>
          </a:p>
        </p:txBody>
      </p:sp>
      <p:sp>
        <p:nvSpPr>
          <p:cNvPr id="3" name="Content Placeholder 2"/>
          <p:cNvSpPr>
            <a:spLocks noGrp="1"/>
          </p:cNvSpPr>
          <p:nvPr>
            <p:ph sz="half" idx="1"/>
          </p:nvPr>
        </p:nvSpPr>
        <p:spPr/>
        <p:txBody>
          <a:bodyPr>
            <a:normAutofit fontScale="62500" lnSpcReduction="20000"/>
          </a:bodyPr>
          <a:lstStyle/>
          <a:p>
            <a:r>
              <a:rPr lang="pl-PL" dirty="0" smtClean="0">
                <a:solidFill>
                  <a:schemeClr val="bg1"/>
                </a:solidFill>
              </a:rPr>
              <a:t>Storczyk (Orchis L.) – rodzaj bylin należących do rodziny storczykowatych (Orchidaceae). W zależności od ujęcia systematycznego klasyfikowanych jest do tego rodzaju od 17 do 33 gatunków, przy czym większa liczba podawana jest w starszych klasyfikacjach. Po odkryciu w końcu lat 90. XX wieku polifiletycznego charakteru tradycyjnie definiowanego rodzaju, część zaliczanych tu gatunków przeniesiona została przez taksonomów do rodzaju koślaczek (Anacamptis) i Neotinea.Gatunkiem typowym jest storczyk kukawka (Orchis militaris L.).</a:t>
            </a:r>
            <a:endParaRPr lang="lt-LT" dirty="0">
              <a:solidFill>
                <a:schemeClr val="bg1"/>
              </a:solidFill>
            </a:endParaRPr>
          </a:p>
        </p:txBody>
      </p:sp>
      <p:pic>
        <p:nvPicPr>
          <p:cNvPr id="5" name="Content Placeholder 4" descr="Orchis_militaris_110503a.jpg"/>
          <p:cNvPicPr>
            <a:picLocks noGrp="1" noChangeAspect="1"/>
          </p:cNvPicPr>
          <p:nvPr>
            <p:ph sz="half" idx="2"/>
          </p:nvPr>
        </p:nvPicPr>
        <p:blipFill>
          <a:blip r:embed="rId3" cstate="print"/>
          <a:stretch>
            <a:fillRect/>
          </a:stretch>
        </p:blipFill>
        <p:spPr>
          <a:xfrm>
            <a:off x="4958949" y="1600200"/>
            <a:ext cx="341710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Tukan</a:t>
            </a:r>
            <a:endParaRPr lang="lt-LT" dirty="0"/>
          </a:p>
        </p:txBody>
      </p:sp>
      <p:sp>
        <p:nvSpPr>
          <p:cNvPr id="3" name="Content Placeholder 2"/>
          <p:cNvSpPr>
            <a:spLocks noGrp="1"/>
          </p:cNvSpPr>
          <p:nvPr>
            <p:ph sz="half" idx="1"/>
          </p:nvPr>
        </p:nvSpPr>
        <p:spPr/>
        <p:txBody>
          <a:bodyPr/>
          <a:lstStyle/>
          <a:p>
            <a:r>
              <a:rPr lang="pl-PL" dirty="0" smtClean="0">
                <a:solidFill>
                  <a:schemeClr val="bg1"/>
                </a:solidFill>
              </a:rPr>
              <a:t>Tukany (Ramphastidae) – rodzina ptaków z rzędu dzięciołowych (Piciformes). Obejmuje gatunki leśne, zamieszkujące Amerykę od południowego Meksyku po Paragwaj i północną Argentynę.</a:t>
            </a:r>
            <a:endParaRPr lang="lt-LT" dirty="0">
              <a:solidFill>
                <a:schemeClr val="bg1"/>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716780" y="2071678"/>
            <a:ext cx="4284376" cy="325454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Jaguar</a:t>
            </a:r>
            <a:endParaRPr lang="lt-LT" dirty="0"/>
          </a:p>
        </p:txBody>
      </p:sp>
      <p:sp>
        <p:nvSpPr>
          <p:cNvPr id="3" name="Content Placeholder 2"/>
          <p:cNvSpPr>
            <a:spLocks noGrp="1"/>
          </p:cNvSpPr>
          <p:nvPr>
            <p:ph sz="half" idx="1"/>
          </p:nvPr>
        </p:nvSpPr>
        <p:spPr/>
        <p:txBody>
          <a:bodyPr>
            <a:normAutofit fontScale="47500" lnSpcReduction="20000"/>
          </a:bodyPr>
          <a:lstStyle/>
          <a:p>
            <a:r>
              <a:rPr lang="pl-PL" b="1" dirty="0" smtClean="0">
                <a:solidFill>
                  <a:schemeClr val="bg1"/>
                </a:solidFill>
              </a:rPr>
              <a:t>Jaguar (Panthera onca) – gatunek drapieżnego ssaka z rodziny kotowatych. Trzeci pod względem wielkości kot po tygrysie i lwie, największy i najpotężniejszy kot półkuli zachodniej.</a:t>
            </a:r>
          </a:p>
          <a:p>
            <a:r>
              <a:rPr lang="pl-PL" b="1" dirty="0" smtClean="0">
                <a:solidFill>
                  <a:schemeClr val="bg1"/>
                </a:solidFill>
              </a:rPr>
              <a:t>Mimo że nie jest największym przedstawicielem swojej rodziny, jaguar ma najmocniejszą strukturę szczęk ze wszystkich kotowatych i drugą najpotężniejszą lądowego ssaka. Masa ciała waha się w granicach 90–136 kg u samców i 50–90 kg dla samic, z dużymi wariacjami wielkości w zależności od podgatunku. Największe okazy udokumentowano na mokrych sawannach, podczas gdy żyjące w bardziej zalesionych regionach jaguary są zazwyczaj mniejsze. Jest bardzo umięśnionym kotem ze stosunkowo krótkimi, masywnymi kończynami i potężnie zbudowaną klatką piersiową. Ten cętkowany kot jest bardzo podobny do lamparta (od którego można go odróżnić po tym, że rozetki jaguara mają w środku czarną plamkę), pomimo mocniejszej budowy ciała jego zachowanie i cechy siedliska są bliższe tygrysowi.</a:t>
            </a:r>
          </a:p>
          <a:p>
            <a:endParaRPr lang="lt-LT" dirty="0">
              <a:solidFill>
                <a:schemeClr val="bg1"/>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643438" y="1857364"/>
            <a:ext cx="3929090" cy="292974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Pawica grabówka</a:t>
            </a:r>
            <a:br>
              <a:rPr lang="pl-PL" dirty="0"/>
            </a:br>
            <a:endParaRPr lang="lt-LT" dirty="0"/>
          </a:p>
        </p:txBody>
      </p:sp>
      <p:sp>
        <p:nvSpPr>
          <p:cNvPr id="3" name="Content Placeholder 2"/>
          <p:cNvSpPr>
            <a:spLocks noGrp="1"/>
          </p:cNvSpPr>
          <p:nvPr>
            <p:ph sz="half" idx="1"/>
          </p:nvPr>
        </p:nvSpPr>
        <p:spPr/>
        <p:txBody>
          <a:bodyPr>
            <a:normAutofit fontScale="55000" lnSpcReduction="20000"/>
          </a:bodyPr>
          <a:lstStyle/>
          <a:p>
            <a:r>
              <a:rPr lang="pl-PL" dirty="0" smtClean="0">
                <a:solidFill>
                  <a:schemeClr val="bg1"/>
                </a:solidFill>
              </a:rPr>
              <a:t>Pawica grabówka (Saturnia pavonia) – owad z rzędu motyli, należący do rodziny pawicowatych.Długość do 45 mm; skrzydła o rozpiętości 50–60 mm.</a:t>
            </a:r>
          </a:p>
          <a:p>
            <a:r>
              <a:rPr lang="pl-PL" dirty="0" smtClean="0">
                <a:solidFill>
                  <a:schemeClr val="bg1"/>
                </a:solidFill>
              </a:rPr>
              <a:t>Owady dorosłe można spotkać w kwietniu i maju. Samice składają jaja na pędach roślin żywicielskich takich jak brzoza, olsza szara,wierzba, topola osika, poziomka, malina, wrzos czy śliwa tarnina. Gąsienice żerują w lipcu i sierpniu. Jako gąsienice są barwy czarnej, później stają się zielone z czarnymi poprzecznymi pasami, a w ostatnim stadium dodatkowo z żółtymi brodawkami, z których wyrastają kępki czarnych szczecinek. Na przełomie sierpnia i września następuje przepoczwarczenie w dużym gruszkowatym kokonie na roślinie żywicielskiej. W kwietniu następnego roku z poczwarek o charakterystycznym gruszkowatym kształcie wychodzą dorosłe owady. Część poczwarek zimuje dwukrotnie.</a:t>
            </a:r>
          </a:p>
          <a:p>
            <a:endParaRPr lang="lt-LT" dirty="0"/>
          </a:p>
        </p:txBody>
      </p:sp>
      <p:pic>
        <p:nvPicPr>
          <p:cNvPr id="5" name="Content Placeholder 4" descr="url.jpg"/>
          <p:cNvPicPr>
            <a:picLocks noGrp="1" noChangeAspect="1"/>
          </p:cNvPicPr>
          <p:nvPr>
            <p:ph sz="half" idx="2"/>
          </p:nvPr>
        </p:nvPicPr>
        <p:blipFill>
          <a:blip r:embed="rId3" cstate="print"/>
          <a:stretch>
            <a:fillRect/>
          </a:stretch>
        </p:blipFill>
        <p:spPr>
          <a:xfrm>
            <a:off x="4643438" y="2143116"/>
            <a:ext cx="4038600" cy="265874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Boa dusiciel</a:t>
            </a:r>
            <a:br>
              <a:rPr lang="pl-PL" dirty="0"/>
            </a:br>
            <a:endParaRPr lang="lt-LT" dirty="0"/>
          </a:p>
        </p:txBody>
      </p:sp>
      <p:sp>
        <p:nvSpPr>
          <p:cNvPr id="3" name="Content Placeholder 2"/>
          <p:cNvSpPr>
            <a:spLocks noGrp="1"/>
          </p:cNvSpPr>
          <p:nvPr>
            <p:ph sz="half" idx="1"/>
          </p:nvPr>
        </p:nvSpPr>
        <p:spPr/>
        <p:txBody>
          <a:bodyPr>
            <a:normAutofit fontScale="70000" lnSpcReduction="20000"/>
          </a:bodyPr>
          <a:lstStyle/>
          <a:p>
            <a:r>
              <a:rPr lang="pl-PL" dirty="0" smtClean="0">
                <a:solidFill>
                  <a:schemeClr val="bg1"/>
                </a:solidFill>
              </a:rPr>
              <a:t>Boa dusiciel (Boa constrictor) – gatunek węża z rodziny dusicieli, jeden z przedstawicieli podrodziny boa.</a:t>
            </a:r>
          </a:p>
          <a:p>
            <a:r>
              <a:rPr lang="pl-PL" dirty="0" smtClean="0">
                <a:solidFill>
                  <a:schemeClr val="bg1"/>
                </a:solidFill>
              </a:rPr>
              <a:t>Prawdopodobnie najbardziej znany z dusicieli, jego wizerunek został rozpowszechniony w literaturze i filmie. Mimo utrwalonej przez nie opinii nie stanowi zagrożenia dla człowieka. Jeden z częściej hodowanych węży w domowych terrariachpotrzebne źródło. Jest gatunkiem poważnie zagrożonym wyginięciem, niektóre podgatunki zostały prawie doszczętnie wytępione</a:t>
            </a:r>
            <a:r>
              <a:rPr lang="en-GB" dirty="0">
                <a:solidFill>
                  <a:schemeClr val="bg1"/>
                </a:solidFill>
              </a:rPr>
              <a:t>.</a:t>
            </a:r>
            <a:endParaRPr lang="pl-PL" dirty="0" smtClean="0">
              <a:solidFill>
                <a:schemeClr val="bg1"/>
              </a:solidFill>
            </a:endParaRPr>
          </a:p>
          <a:p>
            <a:endParaRPr lang="lt-LT" dirty="0"/>
          </a:p>
        </p:txBody>
      </p:sp>
      <p:pic>
        <p:nvPicPr>
          <p:cNvPr id="5" name="Content Placeholder 4" descr="url.jpg"/>
          <p:cNvPicPr>
            <a:picLocks noGrp="1" noChangeAspect="1"/>
          </p:cNvPicPr>
          <p:nvPr>
            <p:ph sz="half" idx="2"/>
          </p:nvPr>
        </p:nvPicPr>
        <p:blipFill>
          <a:blip r:embed="rId3" cstate="print"/>
          <a:stretch>
            <a:fillRect/>
          </a:stretch>
        </p:blipFill>
        <p:spPr>
          <a:xfrm>
            <a:off x="4648200" y="1928802"/>
            <a:ext cx="4281518" cy="344885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GB" sz="2800" b="1" dirty="0" err="1" smtClean="0">
                <a:solidFill>
                  <a:srgbClr val="FFFF00"/>
                </a:solidFill>
              </a:rPr>
              <a:t>Kaktus</a:t>
            </a:r>
            <a:r>
              <a:rPr lang="lt-LT" sz="2800" dirty="0" smtClean="0">
                <a:solidFill>
                  <a:srgbClr val="FFFF00"/>
                </a:solidFill>
              </a:rPr>
              <a:t/>
            </a:r>
            <a:br>
              <a:rPr lang="lt-LT" sz="2800" dirty="0" smtClean="0">
                <a:solidFill>
                  <a:srgbClr val="FFFF00"/>
                </a:solidFill>
              </a:rPr>
            </a:br>
            <a:endParaRPr lang="lt-LT" sz="2800" dirty="0">
              <a:solidFill>
                <a:srgbClr val="FFFF00"/>
              </a:solidFill>
            </a:endParaRPr>
          </a:p>
        </p:txBody>
      </p:sp>
      <p:sp>
        <p:nvSpPr>
          <p:cNvPr id="11" name="Content Placeholder 10"/>
          <p:cNvSpPr>
            <a:spLocks noGrp="1"/>
          </p:cNvSpPr>
          <p:nvPr>
            <p:ph sz="half" idx="1"/>
          </p:nvPr>
        </p:nvSpPr>
        <p:spPr/>
        <p:txBody>
          <a:bodyPr>
            <a:normAutofit fontScale="32500" lnSpcReduction="20000"/>
          </a:bodyPr>
          <a:lstStyle/>
          <a:p>
            <a:r>
              <a:rPr lang="pl-PL" sz="4000" b="1" dirty="0" smtClean="0">
                <a:solidFill>
                  <a:srgbClr val="FFFF00"/>
                </a:solidFill>
              </a:rPr>
              <a:t>Kaktusowate (Cactaceae Juss., zwyczajowo nazywane kaktusami) – rodzina sukulentów łodygowych (wieloletnich, zielnych lub częściowo zdrewniałych) należąca do rzędu goździkowców. Należy do niej, w zależności od systemu klasyfikacyjnego, od 24 do 220 rodzajów, w tym od 1500 do 2000 gatunków. Występują głównie na kontynentach amerykańskich, skąd pochodzą.</a:t>
            </a:r>
          </a:p>
          <a:p>
            <a:r>
              <a:rPr lang="pl-PL" sz="4000" b="1" dirty="0" smtClean="0">
                <a:solidFill>
                  <a:srgbClr val="FFFF00"/>
                </a:solidFill>
              </a:rPr>
              <a:t>Przystosowane do suchych warunków, największe zróżnicowanie osiągają na terenach półpustynnych i górskich, choć są także rodzaje występujące w lasach deszczowych. Charakterystyczną cechą budowy roślin z tej rodziny jest posiadanie areolinieobecnych u innych roślin oraz acykliczne lub spiralne ułożenie elementów kwiatu (brak okółków).</a:t>
            </a:r>
          </a:p>
          <a:p>
            <a:r>
              <a:rPr lang="pl-PL" sz="4000" b="1" dirty="0" smtClean="0">
                <a:solidFill>
                  <a:srgbClr val="FFFF00"/>
                </a:solidFill>
              </a:rPr>
              <a:t>Kaktusowate mają szereg zastosowań praktycznych, zwłaszcza wśród ludów tubylczych Ameryk. Na świecie zyskały popularność jako uprawne rośliny ozdobne i kolekcjonerskie. Niekontrolowany zbiór kaktusowatych spowodował zagrożenie dla trwałości naturalnych populacji wielu gatunków. Z tego powodu wiele z nich trafiło do Czerwonej Księgi Gatunków Zagrożonych i zostało objętych ochroną.</a:t>
            </a:r>
          </a:p>
          <a:p>
            <a:endParaRPr lang="lt-LT" dirty="0"/>
          </a:p>
        </p:txBody>
      </p:sp>
      <p:pic>
        <p:nvPicPr>
          <p:cNvPr id="14" name="Content Placeholder 13" descr="PlikKaktusy_echinocactus_cinnabarinus.jpg"/>
          <p:cNvPicPr>
            <a:picLocks noGrp="1" noChangeAspect="1"/>
          </p:cNvPicPr>
          <p:nvPr>
            <p:ph sz="half" idx="2"/>
          </p:nvPr>
        </p:nvPicPr>
        <p:blipFill>
          <a:blip r:embed="rId2" cstate="print"/>
          <a:stretch>
            <a:fillRect/>
          </a:stretch>
        </p:blipFill>
        <p:spPr>
          <a:xfrm>
            <a:off x="4857752" y="1643050"/>
            <a:ext cx="4000528" cy="400052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Koliber</a:t>
            </a:r>
            <a:endParaRPr lang="lt-LT" dirty="0"/>
          </a:p>
        </p:txBody>
      </p:sp>
      <p:sp>
        <p:nvSpPr>
          <p:cNvPr id="3" name="Content Placeholder 2"/>
          <p:cNvSpPr>
            <a:spLocks noGrp="1"/>
          </p:cNvSpPr>
          <p:nvPr>
            <p:ph sz="half" idx="1"/>
          </p:nvPr>
        </p:nvSpPr>
        <p:spPr>
          <a:xfrm>
            <a:off x="428596" y="1643050"/>
            <a:ext cx="4038600" cy="4525963"/>
          </a:xfrm>
        </p:spPr>
        <p:txBody>
          <a:bodyPr>
            <a:normAutofit fontScale="70000" lnSpcReduction="20000"/>
          </a:bodyPr>
          <a:lstStyle/>
          <a:p>
            <a:r>
              <a:rPr lang="pl-PL" dirty="0" smtClean="0">
                <a:solidFill>
                  <a:schemeClr val="bg1"/>
                </a:solidFill>
              </a:rPr>
              <a:t>Boa dusiciel (Boa constrictor) – gatunek węża z rodziny dusicieli, jeden z przedstawicieli podrodziny boa.</a:t>
            </a:r>
          </a:p>
          <a:p>
            <a:r>
              <a:rPr lang="pl-PL" dirty="0" smtClean="0">
                <a:solidFill>
                  <a:schemeClr val="bg1"/>
                </a:solidFill>
              </a:rPr>
              <a:t>Prawdopodobnie najbardziej znany z dusicieli, jego wizerunek został rozpowszechniony w literaturze i filmie. Mimo utrwalonej przez nie opinii nie stanowi zagrożenia dla człowieka. Jeden z częściej hodowanych węży w domowych terrariachpotrzebne źródło. Jest gatunkiem poważnie zagrożonym wyginięciem, niektóre podgatunki zostały prawie doszczętnie wytępione</a:t>
            </a:r>
          </a:p>
          <a:p>
            <a:endParaRPr lang="lt-LT" dirty="0"/>
          </a:p>
        </p:txBody>
      </p:sp>
      <p:pic>
        <p:nvPicPr>
          <p:cNvPr id="5" name="Content Placeholder 4" descr="url.jpg"/>
          <p:cNvPicPr>
            <a:picLocks noGrp="1" noChangeAspect="1"/>
          </p:cNvPicPr>
          <p:nvPr>
            <p:ph sz="half" idx="2"/>
          </p:nvPr>
        </p:nvPicPr>
        <p:blipFill>
          <a:blip r:embed="rId3" cstate="print"/>
          <a:stretch>
            <a:fillRect/>
          </a:stretch>
        </p:blipFill>
        <p:spPr>
          <a:xfrm>
            <a:off x="4643438" y="2143116"/>
            <a:ext cx="3786214" cy="264320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Goryl</a:t>
            </a:r>
            <a:endParaRPr lang="lt-LT" dirty="0"/>
          </a:p>
        </p:txBody>
      </p:sp>
      <p:sp>
        <p:nvSpPr>
          <p:cNvPr id="3" name="Content Placeholder 2"/>
          <p:cNvSpPr>
            <a:spLocks noGrp="1"/>
          </p:cNvSpPr>
          <p:nvPr>
            <p:ph sz="half" idx="1"/>
          </p:nvPr>
        </p:nvSpPr>
        <p:spPr/>
        <p:txBody>
          <a:bodyPr>
            <a:normAutofit fontScale="85000" lnSpcReduction="20000"/>
          </a:bodyPr>
          <a:lstStyle/>
          <a:p>
            <a:r>
              <a:rPr lang="pl-PL" dirty="0" smtClean="0">
                <a:solidFill>
                  <a:schemeClr val="bg1"/>
                </a:solidFill>
              </a:rPr>
              <a:t>Goryl (Gorilla) – rodzaj największych spośród współcześnie żyjących małp naczelnych, zaliczany do człowiekowatych. Preferuje naziemny tryb życia, jest zwierzęciem roślinożernym, zamieszkuje lasy tropikalne w Afryce. Dzielone są na dwa gatunki i według nadal trwającej debaty (2007) do czterech lub pięciu podgatunków.</a:t>
            </a:r>
            <a:endParaRPr lang="lt-LT" dirty="0">
              <a:solidFill>
                <a:schemeClr val="bg1"/>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572000" y="1928802"/>
            <a:ext cx="4214841" cy="317739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Leniwiec</a:t>
            </a:r>
            <a:endParaRPr lang="lt-LT" dirty="0"/>
          </a:p>
        </p:txBody>
      </p:sp>
      <p:sp>
        <p:nvSpPr>
          <p:cNvPr id="3" name="Content Placeholder 2"/>
          <p:cNvSpPr>
            <a:spLocks noGrp="1"/>
          </p:cNvSpPr>
          <p:nvPr>
            <p:ph sz="half" idx="1"/>
          </p:nvPr>
        </p:nvSpPr>
        <p:spPr/>
        <p:txBody>
          <a:bodyPr>
            <a:normAutofit fontScale="47500" lnSpcReduction="20000"/>
          </a:bodyPr>
          <a:lstStyle/>
          <a:p>
            <a:r>
              <a:rPr lang="pl-PL" b="1" dirty="0" smtClean="0">
                <a:solidFill>
                  <a:schemeClr val="bg1"/>
                </a:solidFill>
              </a:rPr>
              <a:t>Leniwce – ogólna nazwa dwóch rodzin z rzędu szczerbaków: leniwcowatych (Bradypodidae) – nazywanych również leniwcami trójpalczastymi – i Megalonychidae, do których zaliczane są leniwce dwupalczaste.</a:t>
            </a:r>
          </a:p>
          <a:p>
            <a:r>
              <a:rPr lang="pl-PL" b="1" dirty="0" smtClean="0">
                <a:solidFill>
                  <a:schemeClr val="bg1"/>
                </a:solidFill>
              </a:rPr>
              <a:t>Są to średniej wielkości, nadrzewne zwierzęta z mocnymi kończynami, opatrzonymi bardzo długimi pazurami, na których poruszają się grzbietem w dół, zwisając z gałęzi drzew. Środkowe człony palców są zrośnięte.</a:t>
            </a:r>
          </a:p>
          <a:p>
            <a:r>
              <a:rPr lang="pl-PL" b="1" dirty="0" smtClean="0">
                <a:solidFill>
                  <a:schemeClr val="bg1"/>
                </a:solidFill>
              </a:rPr>
              <a:t>Leniwiec jest roślinożercą. Posiada wielokomorowy żołądek, w którym żyją żywiące się celulozą bakterie. Jednocześnie ma zredukowane umięśnienie i powiększony przewód pokarmowy. Temperatura ciała leniwca waha się od 30 do 34 °C. W przeciwieństwie do większości ssaków, leniwce nie regulują swojej temperatury przez zmianę tempa metabolizmu, tylko poprzez przechodzenie ze słońca do cienia. W efekcie ciało leniwca potrzebuje prawie o połowę mniej kalorii niż ciała innych ssaków o podobnych rozmiarach. Dzięki temu pożywienie roślinne w pełni mu wystarcza.</a:t>
            </a:r>
          </a:p>
          <a:p>
            <a:endParaRPr lang="lt-LT" dirty="0"/>
          </a:p>
        </p:txBody>
      </p:sp>
      <p:pic>
        <p:nvPicPr>
          <p:cNvPr id="5" name="Content Placeholder 4" descr="leniwiec trójpalczasty.jpg"/>
          <p:cNvPicPr>
            <a:picLocks noGrp="1" noChangeAspect="1"/>
          </p:cNvPicPr>
          <p:nvPr>
            <p:ph sz="half" idx="2"/>
          </p:nvPr>
        </p:nvPicPr>
        <p:blipFill>
          <a:blip r:embed="rId3" cstate="print"/>
          <a:stretch>
            <a:fillRect/>
          </a:stretch>
        </p:blipFill>
        <p:spPr>
          <a:xfrm>
            <a:off x="4648200" y="2502133"/>
            <a:ext cx="4038600" cy="272209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8596" y="2857496"/>
            <a:ext cx="8229600" cy="1143000"/>
          </a:xfrm>
        </p:spPr>
        <p:txBody>
          <a:bodyPr>
            <a:normAutofit fontScale="90000"/>
          </a:bodyPr>
          <a:lstStyle/>
          <a:p>
            <a:r>
              <a:rPr lang="en-GB" dirty="0">
                <a:solidFill>
                  <a:srgbClr val="FFFF00"/>
                </a:solidFill>
              </a:rPr>
              <a:t>L</a:t>
            </a:r>
            <a:r>
              <a:rPr lang="lt-LT" dirty="0" smtClean="0">
                <a:solidFill>
                  <a:srgbClr val="FFFF00"/>
                </a:solidFill>
              </a:rPr>
              <a:t>asy </a:t>
            </a:r>
            <a:r>
              <a:rPr lang="en-GB" dirty="0">
                <a:solidFill>
                  <a:srgbClr val="FFFF00"/>
                </a:solidFill>
              </a:rPr>
              <a:t>S</a:t>
            </a:r>
            <a:r>
              <a:rPr lang="lt-LT" dirty="0" smtClean="0">
                <a:solidFill>
                  <a:srgbClr val="FFFF00"/>
                </a:solidFill>
              </a:rPr>
              <a:t>trefy </a:t>
            </a:r>
            <a:r>
              <a:rPr lang="en-GB" dirty="0">
                <a:solidFill>
                  <a:srgbClr val="FFFF00"/>
                </a:solidFill>
              </a:rPr>
              <a:t>K</a:t>
            </a:r>
            <a:r>
              <a:rPr lang="lt-LT" dirty="0" smtClean="0">
                <a:solidFill>
                  <a:srgbClr val="FFFF00"/>
                </a:solidFill>
              </a:rPr>
              <a:t>limatu </a:t>
            </a:r>
            <a:r>
              <a:rPr lang="en-GB" dirty="0" smtClean="0">
                <a:solidFill>
                  <a:srgbClr val="FFFF00"/>
                </a:solidFill>
              </a:rPr>
              <a:t>U</a:t>
            </a:r>
            <a:r>
              <a:rPr lang="lt-LT" dirty="0" smtClean="0">
                <a:solidFill>
                  <a:srgbClr val="FFFF00"/>
                </a:solidFill>
              </a:rPr>
              <a:t>miarkowanego</a:t>
            </a:r>
            <a:endParaRPr lang="lt-LT"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P</a:t>
            </a:r>
            <a:r>
              <a:rPr lang="pl-PL" dirty="0" smtClean="0">
                <a:solidFill>
                  <a:srgbClr val="FFFF00"/>
                </a:solidFill>
              </a:rPr>
              <a:t>erłowiec</a:t>
            </a:r>
            <a:endParaRPr lang="lt-LT" dirty="0">
              <a:solidFill>
                <a:srgbClr val="FFFF00"/>
              </a:solidFill>
            </a:endParaRPr>
          </a:p>
        </p:txBody>
      </p:sp>
      <p:sp>
        <p:nvSpPr>
          <p:cNvPr id="3" name="Content Placeholder 2"/>
          <p:cNvSpPr>
            <a:spLocks noGrp="1"/>
          </p:cNvSpPr>
          <p:nvPr>
            <p:ph sz="half" idx="1"/>
          </p:nvPr>
        </p:nvSpPr>
        <p:spPr/>
        <p:txBody>
          <a:bodyPr>
            <a:normAutofit fontScale="62500" lnSpcReduction="20000"/>
          </a:bodyPr>
          <a:lstStyle/>
          <a:p>
            <a:r>
              <a:rPr lang="pl-PL" dirty="0" smtClean="0">
                <a:solidFill>
                  <a:srgbClr val="FFFF00"/>
                </a:solidFill>
              </a:rPr>
              <a:t>Perłowiec malinowiec, dostojka malinowiec (Argynnis paphia) - motyl z rodziny rusałkowatych (Nymphalidae).</a:t>
            </a:r>
          </a:p>
          <a:p>
            <a:r>
              <a:rPr lang="pl-PL" dirty="0" smtClean="0">
                <a:solidFill>
                  <a:srgbClr val="FFFF00"/>
                </a:solidFill>
              </a:rPr>
              <a:t>Rozpiętość skrzydeł 5-7 cm. Ma pomarańczowe skrzydła z ciemnymi pasami, na których są łuski zapachowe. Gęsto owłosiony, wyraźny dymorfizm płciowy: samice żółto-oliwkowe. Spód skrzydeł zielonkawy, ze srebrzystymi paseczkami. Występuje w całej Europie Środkowej, a także na północy Afryki, w Azji, Japonii. Zamieszkuje widne biotopy leśne, polany, łęgi. Zimują tylko gąsienice. Żeruje na fiołku.</a:t>
            </a:r>
          </a:p>
          <a:p>
            <a:endParaRPr lang="lt-LT" dirty="0">
              <a:solidFill>
                <a:schemeClr val="bg1"/>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648200" y="2396384"/>
            <a:ext cx="4038600" cy="293359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Głóg dwuszyjkowy</a:t>
            </a:r>
            <a:br>
              <a:rPr lang="pl-PL" dirty="0">
                <a:solidFill>
                  <a:srgbClr val="FFFF00"/>
                </a:solidFill>
              </a:rPr>
            </a:br>
            <a:endParaRPr lang="lt-LT"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r>
              <a:rPr lang="pl-PL" dirty="0" smtClean="0"/>
              <a:t>Głóg </a:t>
            </a:r>
            <a:r>
              <a:rPr lang="pl-PL" dirty="0" smtClean="0">
                <a:solidFill>
                  <a:srgbClr val="FFFF00"/>
                </a:solidFill>
              </a:rPr>
              <a:t>dwuszyjkowy (Crataegus laevigata (Poir.) DC.) – gatunek rośliny wieloletniej należący do rodziny różowatych. Rodzimym obszarem jego występowania jest Europa. W Polsce jest pospolity na całym obszarze. Status gatunku we florze Polski: gatunek rodzimy.</a:t>
            </a:r>
            <a:endParaRPr lang="lt-LT" dirty="0">
              <a:solidFill>
                <a:srgbClr val="FFFF00"/>
              </a:solidFill>
            </a:endParaRPr>
          </a:p>
        </p:txBody>
      </p:sp>
      <p:pic>
        <p:nvPicPr>
          <p:cNvPr id="5" name="Content Placeholder 4" descr="Crataegus_laevigata.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Koźlarz czerwony</a:t>
            </a:r>
            <a:br>
              <a:rPr lang="pl-PL" dirty="0">
                <a:solidFill>
                  <a:srgbClr val="FFFF00"/>
                </a:solidFill>
              </a:rPr>
            </a:br>
            <a:endParaRPr lang="lt-LT" dirty="0">
              <a:solidFill>
                <a:srgbClr val="FFFF00"/>
              </a:solidFill>
            </a:endParaRPr>
          </a:p>
        </p:txBody>
      </p:sp>
      <p:sp>
        <p:nvSpPr>
          <p:cNvPr id="3" name="Content Placeholder 2"/>
          <p:cNvSpPr>
            <a:spLocks noGrp="1"/>
          </p:cNvSpPr>
          <p:nvPr>
            <p:ph sz="half" idx="1"/>
          </p:nvPr>
        </p:nvSpPr>
        <p:spPr/>
        <p:txBody>
          <a:bodyPr>
            <a:normAutofit fontScale="70000" lnSpcReduction="20000"/>
          </a:bodyPr>
          <a:lstStyle/>
          <a:p>
            <a:r>
              <a:rPr lang="pl-PL" dirty="0" smtClean="0"/>
              <a:t/>
            </a:r>
            <a:br>
              <a:rPr lang="pl-PL" dirty="0" smtClean="0"/>
            </a:br>
            <a:r>
              <a:rPr lang="pl-PL" dirty="0" smtClean="0">
                <a:solidFill>
                  <a:srgbClr val="FFFF00"/>
                </a:solidFill>
              </a:rPr>
              <a:t>Koźlarz czerwony (Leccinum aurantiacum (Bull.) Gray) – gatunek grzyba z rodziny borowikowatych. Ma wiele regionalnych nazw, m.in: czerwony grzyb, czerwonogłówka, czerwony łebiec, kraśniak, osak, osowiak, osiczak, osiniak, podosiniak, podosinnik, podosowik, trzepietak, panek[2]. Dawniej wyróżniany jako odrębny gatunek koźlarz dębowy (Leccinum quercinum) na podstawie nowszych badań genetycznych uznany został za synonim koźlarza czerwonego.</a:t>
            </a:r>
            <a:endParaRPr lang="lt-LT" dirty="0">
              <a:solidFill>
                <a:srgbClr val="FFFF00"/>
              </a:solidFill>
            </a:endParaRPr>
          </a:p>
        </p:txBody>
      </p:sp>
      <p:pic>
        <p:nvPicPr>
          <p:cNvPr id="5" name="Content Placeholder 4" descr="13_03__06.jpg"/>
          <p:cNvPicPr>
            <a:picLocks noGrp="1" noChangeAspect="1"/>
          </p:cNvPicPr>
          <p:nvPr>
            <p:ph sz="half" idx="2"/>
          </p:nvPr>
        </p:nvPicPr>
        <p:blipFill>
          <a:blip r:embed="rId3" cstate="print"/>
          <a:stretch>
            <a:fillRect/>
          </a:stretch>
        </p:blipFill>
        <p:spPr>
          <a:xfrm>
            <a:off x="4648200" y="2166969"/>
            <a:ext cx="4038600" cy="339242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Borodziej próchnik</a:t>
            </a:r>
            <a:r>
              <a:rPr lang="pl-PL" dirty="0"/>
              <a:t/>
            </a:r>
            <a:br>
              <a:rPr lang="pl-PL" dirty="0"/>
            </a:br>
            <a:endParaRPr lang="lt-LT" dirty="0"/>
          </a:p>
        </p:txBody>
      </p:sp>
      <p:sp>
        <p:nvSpPr>
          <p:cNvPr id="3" name="Content Placeholder 2"/>
          <p:cNvSpPr>
            <a:spLocks noGrp="1"/>
          </p:cNvSpPr>
          <p:nvPr>
            <p:ph sz="half" idx="1"/>
          </p:nvPr>
        </p:nvSpPr>
        <p:spPr/>
        <p:txBody>
          <a:bodyPr>
            <a:normAutofit fontScale="70000" lnSpcReduction="20000"/>
          </a:bodyPr>
          <a:lstStyle/>
          <a:p>
            <a:r>
              <a:rPr lang="pl-PL" dirty="0" smtClean="0">
                <a:solidFill>
                  <a:srgbClr val="FFFF00"/>
                </a:solidFill>
              </a:rPr>
              <a:t>Borodziej próchnik, borodziej cieśla, cieśla próchnik (Ergates faber) – gatunek chrząszcza z rodziny kózkowatych. Jeden z największych przedstawicieli kózkowatych w Polsce. Boczny brzeg przedplecza wyciągnięty jest w karbowaną listewkę.Czułki są długie nie piłkowane, złożone z długich odcinków. Barwa chrząszcza od rdzawobrunatnej do ciemnobrunatnej. Samiec ma przedplecze gładkie, miejscami wygniecione, a jego czułki sięgają do końca ciała. Samica ma przedplecze karbowane, a jej czułki sięgają do połowy ciała.</a:t>
            </a:r>
            <a:endParaRPr lang="lt-LT" dirty="0">
              <a:solidFill>
                <a:srgbClr val="FFFF00"/>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929190" y="2143116"/>
            <a:ext cx="3533776" cy="252969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Dzięcioł białogrzbiety</a:t>
            </a:r>
            <a:br>
              <a:rPr lang="pl-PL" dirty="0">
                <a:solidFill>
                  <a:srgbClr val="FFFF00"/>
                </a:solidFill>
              </a:rPr>
            </a:br>
            <a:endParaRPr lang="lt-LT" dirty="0">
              <a:solidFill>
                <a:srgbClr val="FFFF00"/>
              </a:solidFill>
            </a:endParaRPr>
          </a:p>
        </p:txBody>
      </p:sp>
      <p:sp>
        <p:nvSpPr>
          <p:cNvPr id="3" name="Content Placeholder 2"/>
          <p:cNvSpPr>
            <a:spLocks noGrp="1"/>
          </p:cNvSpPr>
          <p:nvPr>
            <p:ph sz="half" idx="1"/>
          </p:nvPr>
        </p:nvSpPr>
        <p:spPr/>
        <p:txBody>
          <a:bodyPr>
            <a:normAutofit fontScale="70000" lnSpcReduction="20000"/>
          </a:bodyPr>
          <a:lstStyle/>
          <a:p>
            <a:r>
              <a:rPr lang="pl-PL" dirty="0" smtClean="0">
                <a:solidFill>
                  <a:srgbClr val="FFFF00"/>
                </a:solidFill>
              </a:rPr>
              <a:t>Dzięcioł białogrzbiety (Dendrocopos leucotos) – gatunek średniej wielkości osiadłego ptaka z rodziny dzięciołowatych (Picidae). Zamieszkuje pas lasów liściastych Eurazji od Renu po Pacyfik. W Polsce występuje podgatunek nominatywny dzięcioł białogrzbiety (D. leucotos leucotos), bardzo nielicznie lęgowy niemal wyłącznie na wschód od Wisły[4]. Podgatunek dzięcioł łuskogrzbiety (D. leucotos lilfordii) zamieszkuje Bałkany i Azję Mniejszą.</a:t>
            </a:r>
            <a:endParaRPr lang="lt-LT" dirty="0">
              <a:solidFill>
                <a:srgbClr val="FFFF00"/>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857752" y="1928802"/>
            <a:ext cx="3857652" cy="283963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Pszeniec gajowy</a:t>
            </a:r>
            <a:br>
              <a:rPr lang="pl-PL" dirty="0">
                <a:solidFill>
                  <a:srgbClr val="FFFF00"/>
                </a:solidFill>
              </a:rPr>
            </a:br>
            <a:endParaRPr lang="lt-LT" dirty="0">
              <a:solidFill>
                <a:srgbClr val="FFFF00"/>
              </a:solidFill>
            </a:endParaRPr>
          </a:p>
        </p:txBody>
      </p:sp>
      <p:sp>
        <p:nvSpPr>
          <p:cNvPr id="3" name="Content Placeholder 2"/>
          <p:cNvSpPr>
            <a:spLocks noGrp="1"/>
          </p:cNvSpPr>
          <p:nvPr>
            <p:ph sz="half" idx="1"/>
          </p:nvPr>
        </p:nvSpPr>
        <p:spPr/>
        <p:txBody>
          <a:bodyPr>
            <a:normAutofit fontScale="85000" lnSpcReduction="10000"/>
          </a:bodyPr>
          <a:lstStyle/>
          <a:p>
            <a:r>
              <a:rPr lang="pl-PL" dirty="0" smtClean="0">
                <a:solidFill>
                  <a:srgbClr val="FFFF00"/>
                </a:solidFill>
              </a:rPr>
              <a:t>Pszeniec gajowy (Melampyrum nemorosum L.) – gatunek rośliny należący do rodziny zarazowatych (Orobanchaceae)[2]. W Polsce jest gatunkiem pospolitym na całym niżu i w niższych położeniach górskich. Jest półpasożytem, za pomocą ssawek pobiera od innych roślin wodę i sole mineralne.</a:t>
            </a:r>
            <a:endParaRPr lang="lt-LT" dirty="0">
              <a:solidFill>
                <a:srgbClr val="FFFF00"/>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5595937" y="2000241"/>
            <a:ext cx="2476525" cy="293450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Welwiczja przedziwna</a:t>
            </a:r>
            <a:r>
              <a:rPr lang="pl-PL" dirty="0"/>
              <a:t/>
            </a:r>
            <a:br>
              <a:rPr lang="pl-PL" dirty="0"/>
            </a:br>
            <a:endParaRPr lang="lt-LT" dirty="0"/>
          </a:p>
        </p:txBody>
      </p:sp>
      <p:sp>
        <p:nvSpPr>
          <p:cNvPr id="3" name="Content Placeholder 2"/>
          <p:cNvSpPr>
            <a:spLocks noGrp="1"/>
          </p:cNvSpPr>
          <p:nvPr>
            <p:ph sz="half" idx="1"/>
          </p:nvPr>
        </p:nvSpPr>
        <p:spPr/>
        <p:txBody>
          <a:bodyPr>
            <a:normAutofit fontScale="70000" lnSpcReduction="20000"/>
          </a:bodyPr>
          <a:lstStyle/>
          <a:p>
            <a:r>
              <a:rPr lang="lt-LT" dirty="0" smtClean="0">
                <a:solidFill>
                  <a:srgbClr val="FFFF00"/>
                </a:solidFill>
              </a:rPr>
              <a:t>Welwiczja przedziwna, w. osobliwa (Welwitschia mirabilis Hook. f.) , funkcjonuje także pisownia welwiczia) – gatunekendemicznej rośliny pustynnej reprezentujący monotypowy rodzaj welwiczja (Welwitschia) oraz także monotypową rodzinęwelwiczjowate (Welwitschiaceae). Występuje na kamienistych równinach północnej Namibii i południowej Angoli, wzdłuż wybrzeża Oceanu Atlantyckiego (pustynia Namib, Kaokoland).</a:t>
            </a:r>
            <a:endParaRPr lang="lt-LT" dirty="0">
              <a:solidFill>
                <a:srgbClr val="FFFF00"/>
              </a:solidFill>
            </a:endParaRPr>
          </a:p>
        </p:txBody>
      </p:sp>
      <p:pic>
        <p:nvPicPr>
          <p:cNvPr id="7" name="Content Placeholder 6" descr="url.jpg"/>
          <p:cNvPicPr>
            <a:picLocks noGrp="1" noChangeAspect="1"/>
          </p:cNvPicPr>
          <p:nvPr>
            <p:ph sz="half" idx="2"/>
          </p:nvPr>
        </p:nvPicPr>
        <p:blipFill>
          <a:blip r:embed="rId2" cstate="print"/>
          <a:stretch>
            <a:fillRect/>
          </a:stretch>
        </p:blipFill>
        <p:spPr>
          <a:xfrm>
            <a:off x="4648200" y="1714488"/>
            <a:ext cx="4281518" cy="3458714"/>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Łoś</a:t>
            </a:r>
            <a:r>
              <a:rPr lang="pl-PL" dirty="0"/>
              <a:t/>
            </a:r>
            <a:br>
              <a:rPr lang="pl-PL" dirty="0"/>
            </a:br>
            <a:endParaRPr lang="lt-LT" dirty="0"/>
          </a:p>
        </p:txBody>
      </p:sp>
      <p:sp>
        <p:nvSpPr>
          <p:cNvPr id="3" name="Content Placeholder 2"/>
          <p:cNvSpPr>
            <a:spLocks noGrp="1"/>
          </p:cNvSpPr>
          <p:nvPr>
            <p:ph sz="half" idx="1"/>
          </p:nvPr>
        </p:nvSpPr>
        <p:spPr/>
        <p:txBody>
          <a:bodyPr>
            <a:normAutofit fontScale="70000" lnSpcReduction="20000"/>
          </a:bodyPr>
          <a:lstStyle/>
          <a:p>
            <a:pPr>
              <a:buNone/>
            </a:pPr>
            <a:r>
              <a:rPr lang="pl-PL" dirty="0" smtClean="0">
                <a:solidFill>
                  <a:srgbClr val="FFFF00"/>
                </a:solidFill>
              </a:rPr>
              <a:t>Łoś (Alces alces) – największy współcześnie żyjący gatunek ssaka kopytnego z rodziny jeleniowatych, wyróżniający się charakterystycznym porożem i wyjątkowo długimi kończynami. Jest jedynym przedstawicielem rodzaju Alces. Żyje w podmokłych lasach północnej Eurazji i Ameryki Północnej. Występujący w Polsce podgatunek A. a. alces – łoś europejski jest największą żyjącą w Polsce zwierzyną. Rzadki i objęty całorocznym okresem ochronnym.</a:t>
            </a:r>
            <a:endParaRPr lang="lt-LT" dirty="0">
              <a:solidFill>
                <a:srgbClr val="FFFF00"/>
              </a:solidFill>
            </a:endParaRPr>
          </a:p>
          <a:p>
            <a:endParaRPr lang="lt-LT" dirty="0"/>
          </a:p>
        </p:txBody>
      </p:sp>
      <p:pic>
        <p:nvPicPr>
          <p:cNvPr id="5" name="Content Placeholder 4" descr="Moose-Gustav.jpg"/>
          <p:cNvPicPr>
            <a:picLocks noGrp="1" noChangeAspect="1"/>
          </p:cNvPicPr>
          <p:nvPr>
            <p:ph sz="half" idx="2"/>
          </p:nvPr>
        </p:nvPicPr>
        <p:blipFill>
          <a:blip r:embed="rId3" cstate="print"/>
          <a:stretch>
            <a:fillRect/>
          </a:stretch>
        </p:blipFill>
        <p:spPr>
          <a:xfrm>
            <a:off x="4643438" y="2000240"/>
            <a:ext cx="4038600" cy="30289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solidFill>
                  <a:srgbClr val="FFFF00"/>
                </a:solidFill>
              </a:rPr>
              <a:t>Zięba</a:t>
            </a:r>
            <a:r>
              <a:rPr lang="lt-LT" dirty="0" smtClean="0"/>
              <a:t/>
            </a:r>
            <a:br>
              <a:rPr lang="lt-LT" dirty="0" smtClean="0"/>
            </a:br>
            <a:endParaRPr lang="lt-LT" dirty="0"/>
          </a:p>
        </p:txBody>
      </p:sp>
      <p:sp>
        <p:nvSpPr>
          <p:cNvPr id="3" name="Content Placeholder 2"/>
          <p:cNvSpPr>
            <a:spLocks noGrp="1"/>
          </p:cNvSpPr>
          <p:nvPr>
            <p:ph sz="half" idx="1"/>
          </p:nvPr>
        </p:nvSpPr>
        <p:spPr/>
        <p:txBody>
          <a:bodyPr>
            <a:normAutofit fontScale="55000" lnSpcReduction="20000"/>
          </a:bodyPr>
          <a:lstStyle/>
          <a:p>
            <a:r>
              <a:rPr lang="pl-PL" b="1" dirty="0" smtClean="0">
                <a:solidFill>
                  <a:srgbClr val="FFFF00"/>
                </a:solidFill>
              </a:rPr>
              <a:t>Zięba zwyczajna (Fringilla coelebs) – gatunek małego ptaka z rodziny łuszczaków. Ogółem zasiedla Europę z wyjątkiem północnejSkandynawii, wschodnią Azję oraz południową Afrykę. Nie jest zagrożona. Wyróżnia się 19 podgatunków.</a:t>
            </a:r>
          </a:p>
          <a:p>
            <a:r>
              <a:rPr lang="pl-PL" b="1" dirty="0" smtClean="0">
                <a:solidFill>
                  <a:srgbClr val="FFFF00"/>
                </a:solidFill>
              </a:rPr>
              <a:t>Na terenie Polski chroniona. W całej Europie Środkowej obowiązuje zakaz łapania zięb do niewoli. W XIX wieku[3] zwyczaj ten był bardzo popularny w Niemczech, w celach konkursów śpiewu[4].</a:t>
            </a:r>
          </a:p>
          <a:p>
            <a:r>
              <a:rPr lang="pl-PL" b="1" dirty="0" smtClean="0">
                <a:solidFill>
                  <a:srgbClr val="FFFF00"/>
                </a:solidFill>
              </a:rPr>
              <a:t>Opisana w 1758 roku przez Karola Linneusza. Obie części nazwy naukowej, Fringilla coelebs, pochodzą z łaciny[5] - pierwszy człon,fringilla, oznacza małego ptaka albo ptasie popiskiwanie, druga część, coelebs, oznacza kawalera.</a:t>
            </a:r>
          </a:p>
          <a:p>
            <a:endParaRPr lang="lt-LT" dirty="0"/>
          </a:p>
        </p:txBody>
      </p:sp>
      <p:pic>
        <p:nvPicPr>
          <p:cNvPr id="5" name="Content Placeholder 4" descr="url.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FFFF00"/>
                </a:solidFill>
              </a:rPr>
              <a:t>Borsuk</a:t>
            </a:r>
            <a:endParaRPr lang="lt-LT" dirty="0">
              <a:solidFill>
                <a:srgbClr val="FFFF00"/>
              </a:solidFill>
            </a:endParaRPr>
          </a:p>
        </p:txBody>
      </p:sp>
      <p:sp>
        <p:nvSpPr>
          <p:cNvPr id="3" name="Content Placeholder 2"/>
          <p:cNvSpPr>
            <a:spLocks noGrp="1"/>
          </p:cNvSpPr>
          <p:nvPr>
            <p:ph sz="half" idx="1"/>
          </p:nvPr>
        </p:nvSpPr>
        <p:spPr/>
        <p:txBody>
          <a:bodyPr>
            <a:normAutofit fontScale="70000" lnSpcReduction="20000"/>
          </a:bodyPr>
          <a:lstStyle/>
          <a:p>
            <a:r>
              <a:rPr lang="pl-PL" dirty="0" smtClean="0">
                <a:solidFill>
                  <a:srgbClr val="FFFF00"/>
                </a:solidFill>
              </a:rPr>
              <a:t>Borsuk, jaźwiec (Meles meles) – gatunek drapieżnego ssaka z rodziny łasicowatych.</a:t>
            </a:r>
            <a:r>
              <a:rPr lang="pl-PL" dirty="0">
                <a:solidFill>
                  <a:srgbClr val="FFFF00"/>
                </a:solidFill>
              </a:rPr>
              <a:t> silna budowa</a:t>
            </a:r>
          </a:p>
          <a:p>
            <a:r>
              <a:rPr lang="pl-PL" dirty="0">
                <a:solidFill>
                  <a:srgbClr val="FFFF00"/>
                </a:solidFill>
              </a:rPr>
              <a:t>sierść sztywna</a:t>
            </a:r>
          </a:p>
          <a:p>
            <a:r>
              <a:rPr lang="pl-PL" dirty="0">
                <a:solidFill>
                  <a:srgbClr val="FFFF00"/>
                </a:solidFill>
              </a:rPr>
              <a:t>grzbiet szary, brzuch i nogi czarne</a:t>
            </a:r>
          </a:p>
          <a:p>
            <a:r>
              <a:rPr lang="pl-PL" dirty="0">
                <a:solidFill>
                  <a:srgbClr val="FFFF00"/>
                </a:solidFill>
              </a:rPr>
              <a:t>na głowie 2 czarne pręgi</a:t>
            </a:r>
          </a:p>
          <a:p>
            <a:r>
              <a:rPr lang="pl-PL" dirty="0">
                <a:solidFill>
                  <a:srgbClr val="FFFF00"/>
                </a:solidFill>
              </a:rPr>
              <a:t>oczy i uszy małe</a:t>
            </a:r>
          </a:p>
          <a:p>
            <a:r>
              <a:rPr lang="pl-PL" dirty="0">
                <a:solidFill>
                  <a:srgbClr val="FFFF00"/>
                </a:solidFill>
              </a:rPr>
              <a:t>ogon (typu kwiat) krótki</a:t>
            </a:r>
          </a:p>
          <a:p>
            <a:r>
              <a:rPr lang="pl-PL" dirty="0">
                <a:solidFill>
                  <a:srgbClr val="FFFF00"/>
                </a:solidFill>
              </a:rPr>
              <a:t>łapy zakończone pięcioma palcami i długimi pazurami</a:t>
            </a:r>
          </a:p>
          <a:p>
            <a:r>
              <a:rPr lang="pl-PL" dirty="0">
                <a:solidFill>
                  <a:srgbClr val="FFFF00"/>
                </a:solidFill>
              </a:rPr>
              <a:t>długość ciała do około 90 cm, wysokość do 30 cm</a:t>
            </a:r>
          </a:p>
          <a:p>
            <a:r>
              <a:rPr lang="pl-PL" dirty="0">
                <a:solidFill>
                  <a:srgbClr val="FFFF00"/>
                </a:solidFill>
              </a:rPr>
              <a:t>waga 12-20 kg (czasami więcej).</a:t>
            </a:r>
          </a:p>
          <a:p>
            <a:endParaRPr lang="lt-LT" dirty="0">
              <a:solidFill>
                <a:srgbClr val="FFFF00"/>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648200" y="2511804"/>
            <a:ext cx="4038600" cy="270275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solidFill>
                  <a:srgbClr val="FFFF00"/>
                </a:solidFill>
              </a:rPr>
              <a:t>Sójka</a:t>
            </a:r>
            <a:r>
              <a:rPr lang="lt-LT" dirty="0" smtClean="0"/>
              <a:t/>
            </a:r>
            <a:br>
              <a:rPr lang="lt-LT" dirty="0" smtClean="0"/>
            </a:br>
            <a:endParaRPr lang="lt-LT" dirty="0"/>
          </a:p>
        </p:txBody>
      </p:sp>
      <p:sp>
        <p:nvSpPr>
          <p:cNvPr id="3" name="Content Placeholder 2"/>
          <p:cNvSpPr>
            <a:spLocks noGrp="1"/>
          </p:cNvSpPr>
          <p:nvPr>
            <p:ph sz="half" idx="1"/>
          </p:nvPr>
        </p:nvSpPr>
        <p:spPr/>
        <p:txBody>
          <a:bodyPr>
            <a:normAutofit fontScale="70000" lnSpcReduction="20000"/>
          </a:bodyPr>
          <a:lstStyle/>
          <a:p>
            <a:r>
              <a:rPr lang="pl-PL" dirty="0" smtClean="0">
                <a:solidFill>
                  <a:srgbClr val="FFFF00"/>
                </a:solidFill>
              </a:rPr>
              <a:t>Sójka zwyczajna, sójka, sójka żołędziówka[4] (Garrulus glandarius) – gatunek średniego ptaka z rodziny krukowatych (Corvidae). Zamieszkuje niemal całą Eurazję i północno-zachodnią Afrykę. W Europie areał na północy kończy się w okolicach koła podbiegunowego. Gatunek częściowo osiadły; populacje z północy i wschodu podejmują czasami dalsze wędrówki na południowy zachód; mogą wtedy tworzyć wielkie, choć często luźne, stada, liczące kilkaset do tysiąca osobników.</a:t>
            </a:r>
            <a:endParaRPr lang="lt-LT" dirty="0">
              <a:solidFill>
                <a:srgbClr val="FFFF00"/>
              </a:solidFill>
            </a:endParaRPr>
          </a:p>
        </p:txBody>
      </p:sp>
      <p:pic>
        <p:nvPicPr>
          <p:cNvPr id="5" name="Content Placeholder 4" descr="url.jpg"/>
          <p:cNvPicPr>
            <a:picLocks noGrp="1" noChangeAspect="1"/>
          </p:cNvPicPr>
          <p:nvPr>
            <p:ph sz="half" idx="2"/>
          </p:nvPr>
        </p:nvPicPr>
        <p:blipFill>
          <a:blip r:embed="rId3" cstate="print"/>
          <a:stretch>
            <a:fillRect/>
          </a:stretch>
        </p:blipFill>
        <p:spPr>
          <a:xfrm>
            <a:off x="4648200" y="2517823"/>
            <a:ext cx="4038600" cy="269071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fontScale="90000"/>
          </a:bodyPr>
          <a:lstStyle/>
          <a:p>
            <a:r>
              <a:rPr lang="pl-PL" dirty="0">
                <a:solidFill>
                  <a:srgbClr val="FFFF00"/>
                </a:solidFill>
              </a:rPr>
              <a:t>Struś</a:t>
            </a:r>
            <a:r>
              <a:rPr lang="pl-PL" dirty="0"/>
              <a:t/>
            </a:r>
            <a:br>
              <a:rPr lang="pl-PL" dirty="0"/>
            </a:br>
            <a:endParaRPr lang="lt-LT" dirty="0"/>
          </a:p>
        </p:txBody>
      </p:sp>
      <p:sp>
        <p:nvSpPr>
          <p:cNvPr id="3" name="Content Placeholder 2"/>
          <p:cNvSpPr>
            <a:spLocks noGrp="1"/>
          </p:cNvSpPr>
          <p:nvPr>
            <p:ph sz="half" idx="1"/>
          </p:nvPr>
        </p:nvSpPr>
        <p:spPr/>
        <p:txBody>
          <a:bodyPr>
            <a:normAutofit fontScale="62500" lnSpcReduction="20000"/>
          </a:bodyPr>
          <a:lstStyle/>
          <a:p>
            <a:r>
              <a:rPr lang="lt-LT" dirty="0" smtClean="0">
                <a:solidFill>
                  <a:srgbClr val="FFFF00"/>
                </a:solidFill>
              </a:rPr>
              <a:t>Struś czerwonoskóry, struś, struś masajski, struś północnoafrykański (Struthio camelus) – gatunek dużego, nielotnego ptakaz rodziny strusi (Struthionidae), zamieszkujący w zależności od podgatunku różne rejony Afryki:</a:t>
            </a:r>
            <a:r>
              <a:rPr lang="pl-PL" dirty="0" smtClean="0">
                <a:solidFill>
                  <a:srgbClr val="FFFF00"/>
                </a:solidFill>
              </a:rPr>
              <a:t>Ponadto występuje również struś afrykański czarny – mieszaniec s. północnoafrykańskiego ze s. południowoafrykańskim – cechuje go krępa budowa ciała, jest to najczęstsza forma w hodowli. Rozpowszechniony jest pogląd, że strusie żyją w Australii. Zostały tam jednak introdukowane.</a:t>
            </a:r>
          </a:p>
          <a:p>
            <a:endParaRPr lang="lt-LT" dirty="0">
              <a:solidFill>
                <a:srgbClr val="FFFF00"/>
              </a:solidFill>
            </a:endParaRPr>
          </a:p>
        </p:txBody>
      </p:sp>
      <p:pic>
        <p:nvPicPr>
          <p:cNvPr id="5" name="Content Placeholder 4" descr="index.jpg"/>
          <p:cNvPicPr>
            <a:picLocks noGrp="1" noChangeAspect="1"/>
          </p:cNvPicPr>
          <p:nvPr>
            <p:ph sz="half" idx="2"/>
          </p:nvPr>
        </p:nvPicPr>
        <p:blipFill>
          <a:blip r:embed="rId2" cstate="print"/>
          <a:stretch>
            <a:fillRect/>
          </a:stretch>
        </p:blipFill>
        <p:spPr>
          <a:xfrm>
            <a:off x="4929190" y="1428736"/>
            <a:ext cx="3500462" cy="402988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Grzechotnik rogaty</a:t>
            </a:r>
            <a:r>
              <a:rPr lang="pl-PL" dirty="0"/>
              <a:t/>
            </a:r>
            <a:br>
              <a:rPr lang="pl-PL" dirty="0"/>
            </a:br>
            <a:endParaRPr lang="lt-LT" dirty="0"/>
          </a:p>
        </p:txBody>
      </p:sp>
      <p:sp>
        <p:nvSpPr>
          <p:cNvPr id="3" name="Content Placeholder 2"/>
          <p:cNvSpPr>
            <a:spLocks noGrp="1"/>
          </p:cNvSpPr>
          <p:nvPr>
            <p:ph sz="half" idx="1"/>
          </p:nvPr>
        </p:nvSpPr>
        <p:spPr/>
        <p:txBody>
          <a:bodyPr>
            <a:normAutofit fontScale="85000" lnSpcReduction="10000"/>
          </a:bodyPr>
          <a:lstStyle/>
          <a:p>
            <a:r>
              <a:rPr lang="pl-PL" dirty="0" smtClean="0">
                <a:solidFill>
                  <a:srgbClr val="FFFF00"/>
                </a:solidFill>
              </a:rPr>
              <a:t>Grzechotnik rogaty (Crotalus cerastes) – północnoamerykański gatunek jadowitego węża z podrodziny grzechotników w rodzinieżmijowatych. Występuje w zachodnich Stanach Zjednoczonych i Meksyku. Jego siedzibą są piaszczyste i skalisto-piaszczyste tereny pustynne ipółpustynne.</a:t>
            </a:r>
            <a:endParaRPr lang="lt-LT" dirty="0">
              <a:solidFill>
                <a:srgbClr val="FFFF00"/>
              </a:solidFill>
            </a:endParaRPr>
          </a:p>
        </p:txBody>
      </p:sp>
      <p:pic>
        <p:nvPicPr>
          <p:cNvPr id="5" name="Content Placeholder 4" descr="Crotalus.cerastes.jpg"/>
          <p:cNvPicPr>
            <a:picLocks noGrp="1" noChangeAspect="1"/>
          </p:cNvPicPr>
          <p:nvPr>
            <p:ph sz="half" idx="2"/>
          </p:nvPr>
        </p:nvPicPr>
        <p:blipFill>
          <a:blip r:embed="rId2" cstate="print"/>
          <a:stretch>
            <a:fillRect/>
          </a:stretch>
        </p:blipFill>
        <p:spPr>
          <a:xfrm>
            <a:off x="4648200" y="2071679"/>
            <a:ext cx="4038600" cy="3135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Skorpiony</a:t>
            </a:r>
            <a:endParaRPr lang="lt-LT" dirty="0"/>
          </a:p>
        </p:txBody>
      </p:sp>
      <p:sp>
        <p:nvSpPr>
          <p:cNvPr id="3" name="Content Placeholder 2"/>
          <p:cNvSpPr>
            <a:spLocks noGrp="1"/>
          </p:cNvSpPr>
          <p:nvPr>
            <p:ph sz="half" idx="1"/>
          </p:nvPr>
        </p:nvSpPr>
        <p:spPr/>
        <p:txBody>
          <a:bodyPr>
            <a:normAutofit fontScale="55000" lnSpcReduction="20000"/>
          </a:bodyPr>
          <a:lstStyle/>
          <a:p>
            <a:r>
              <a:rPr lang="pl-PL" b="1" dirty="0" smtClean="0">
                <a:solidFill>
                  <a:srgbClr val="FFFF00"/>
                </a:solidFill>
              </a:rPr>
              <a:t>Skorpiony (Scorpiones) - rząd pajęczaków (Arachnida) o wielkości od 13 do nawet ponad 180 mm (skorpion cesarski), zamieszkujących zarówno obszary tropikalne (od lasów deszczowych po tereny pustynne), jak i wysokogórskie tereny okresowo przykrywane śniegiem. Skorpiony charakteryzują się obecnością kolca jadowego na ostatnim segmencie odwłoku.</a:t>
            </a:r>
          </a:p>
          <a:p>
            <a:r>
              <a:rPr lang="pl-PL" b="1" dirty="0" smtClean="0">
                <a:solidFill>
                  <a:srgbClr val="FFFF00"/>
                </a:solidFill>
              </a:rPr>
              <a:t>Mają zdolność hibernacji (gatunki spotykane w Alpach) oraz estywacji (gatunki tropikalne), znoszą też promieniowanie w dawce śmiertelnej dla człowieka. Doskonale orientują się w ciemnościach - specjalne szczecinki na kleszczach rejestrują drgania powietrza (wychwytują na przykład uderzenia owadzich skrzydeł).</a:t>
            </a:r>
          </a:p>
          <a:p>
            <a:endParaRPr lang="lt-LT" dirty="0"/>
          </a:p>
        </p:txBody>
      </p:sp>
      <p:pic>
        <p:nvPicPr>
          <p:cNvPr id="5" name="Content Placeholder 4" descr="url.jpg"/>
          <p:cNvPicPr>
            <a:picLocks noGrp="1" noChangeAspect="1"/>
          </p:cNvPicPr>
          <p:nvPr>
            <p:ph sz="half" idx="2"/>
          </p:nvPr>
        </p:nvPicPr>
        <p:blipFill>
          <a:blip r:embed="rId2" cstate="print"/>
          <a:stretch>
            <a:fillRect/>
          </a:stretch>
        </p:blipFill>
        <p:spPr>
          <a:xfrm>
            <a:off x="4714876" y="2071678"/>
            <a:ext cx="4038600" cy="283901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FFFF00"/>
                </a:solidFill>
              </a:rPr>
              <a:t>Omrzel piaskowy</a:t>
            </a:r>
          </a:p>
        </p:txBody>
      </p:sp>
      <p:sp>
        <p:nvSpPr>
          <p:cNvPr id="3" name="Content Placeholder 2"/>
          <p:cNvSpPr>
            <a:spLocks noGrp="1"/>
          </p:cNvSpPr>
          <p:nvPr>
            <p:ph sz="half" idx="1"/>
          </p:nvPr>
        </p:nvSpPr>
        <p:spPr/>
        <p:txBody>
          <a:bodyPr>
            <a:normAutofit fontScale="85000" lnSpcReduction="20000"/>
          </a:bodyPr>
          <a:lstStyle/>
          <a:p>
            <a:r>
              <a:rPr lang="pl-PL" dirty="0" smtClean="0">
                <a:solidFill>
                  <a:srgbClr val="FFFF00"/>
                </a:solidFill>
              </a:rPr>
              <a:t>Omrzel piaskowy (Opatrum sabulosum), chrząszcz zaliczany do rodzinyczarnuchowatych (Tenebrionidae), występujący na polach uprawnych i w lasach sosnowych. Zarówno larwy, jak i owady dorosłe wyrządzają szkody w uprawach, odżywiając się kiełkami roślin uprawnych oraz sosen. 10 mm długości ciała, brunatnoszare ubarwienie pokryw skrzydłowych.</a:t>
            </a:r>
            <a:endParaRPr lang="lt-LT" dirty="0">
              <a:solidFill>
                <a:srgbClr val="FFFF00"/>
              </a:solidFill>
            </a:endParaRPr>
          </a:p>
        </p:txBody>
      </p:sp>
      <p:pic>
        <p:nvPicPr>
          <p:cNvPr id="5" name="Content Placeholder 4" descr="url.jpg"/>
          <p:cNvPicPr>
            <a:picLocks noGrp="1" noChangeAspect="1"/>
          </p:cNvPicPr>
          <p:nvPr>
            <p:ph sz="half" idx="2"/>
          </p:nvPr>
        </p:nvPicPr>
        <p:blipFill>
          <a:blip r:embed="rId2" cstate="print"/>
          <a:stretch>
            <a:fillRect/>
          </a:stretch>
        </p:blipFill>
        <p:spPr>
          <a:xfrm>
            <a:off x="5143504" y="2357430"/>
            <a:ext cx="2838450" cy="16097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FFFF00"/>
                </a:solidFill>
              </a:rPr>
              <a:t>Fenek</a:t>
            </a:r>
            <a:endParaRPr lang="lt-LT" dirty="0">
              <a:solidFill>
                <a:srgbClr val="FFFF00"/>
              </a:solidFill>
            </a:endParaRPr>
          </a:p>
        </p:txBody>
      </p:sp>
      <p:sp>
        <p:nvSpPr>
          <p:cNvPr id="3" name="Content Placeholder 2"/>
          <p:cNvSpPr>
            <a:spLocks noGrp="1"/>
          </p:cNvSpPr>
          <p:nvPr>
            <p:ph sz="half" idx="1"/>
          </p:nvPr>
        </p:nvSpPr>
        <p:spPr/>
        <p:txBody>
          <a:bodyPr>
            <a:normAutofit fontScale="55000" lnSpcReduction="20000"/>
          </a:bodyPr>
          <a:lstStyle/>
          <a:p>
            <a:r>
              <a:rPr lang="pl-PL" b="1" dirty="0" smtClean="0">
                <a:solidFill>
                  <a:srgbClr val="FFFF00"/>
                </a:solidFill>
              </a:rPr>
              <a:t>Fenek (Vulpes zerda) – gatunek drapieżnego ssaka z rodziny psowatych (Canidae).</a:t>
            </a:r>
          </a:p>
          <a:p>
            <a:r>
              <a:rPr lang="pl-PL" b="1" dirty="0" smtClean="0">
                <a:solidFill>
                  <a:srgbClr val="FFFF00"/>
                </a:solidFill>
              </a:rPr>
              <a:t>Występuje na suchych i pustynnych terenach Półwyspu Arabskiego i północnej Afryki. Będąc najmniejszym przedstawicielem rodziny psowatych, uchodzi za największego ssaka drapieżnego Sahary. Osiąga 30–40 cm długości, samce ważą ok. 1,5 kg, samice ok. 0,8 kg. Ma charakterystyczne, duże uszy, dorastające do 5 cm, dzięki którym ma dobry słuch i może efektywnie chłodzić ciało. Fenek jest zwierzęciem nocnym, sypia w podziemnych norach. Odżywia się szarańczakami, chrząszczami, poluje także na ptaki igryzonie.</a:t>
            </a:r>
          </a:p>
          <a:p>
            <a:endParaRPr lang="lt-LT" dirty="0"/>
          </a:p>
        </p:txBody>
      </p:sp>
      <p:pic>
        <p:nvPicPr>
          <p:cNvPr id="5" name="Content Placeholder 4" descr="url.jpg"/>
          <p:cNvPicPr>
            <a:picLocks noGrp="1" noChangeAspect="1"/>
          </p:cNvPicPr>
          <p:nvPr>
            <p:ph sz="half" idx="2"/>
          </p:nvPr>
        </p:nvPicPr>
        <p:blipFill>
          <a:blip r:embed="rId2" cstate="print"/>
          <a:stretch>
            <a:fillRect/>
          </a:stretch>
        </p:blipFill>
        <p:spPr>
          <a:xfrm>
            <a:off x="4648200" y="2490188"/>
            <a:ext cx="4038600" cy="274598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solidFill>
                  <a:srgbClr val="FFFF00"/>
                </a:solidFill>
              </a:rPr>
              <a:t>Skoczek egipski</a:t>
            </a:r>
            <a:r>
              <a:rPr lang="pl-PL" dirty="0"/>
              <a:t/>
            </a:r>
            <a:br>
              <a:rPr lang="pl-PL" dirty="0"/>
            </a:br>
            <a:endParaRPr lang="lt-LT" dirty="0"/>
          </a:p>
        </p:txBody>
      </p:sp>
      <p:sp>
        <p:nvSpPr>
          <p:cNvPr id="3" name="Content Placeholder 2"/>
          <p:cNvSpPr>
            <a:spLocks noGrp="1"/>
          </p:cNvSpPr>
          <p:nvPr>
            <p:ph sz="half" idx="1"/>
          </p:nvPr>
        </p:nvSpPr>
        <p:spPr/>
        <p:txBody>
          <a:bodyPr>
            <a:normAutofit fontScale="77500" lnSpcReduction="20000"/>
          </a:bodyPr>
          <a:lstStyle/>
          <a:p>
            <a:r>
              <a:rPr lang="lt-LT" dirty="0" smtClean="0">
                <a:solidFill>
                  <a:srgbClr val="FFFF00"/>
                </a:solidFill>
              </a:rPr>
              <a:t>Skoczek egipski, także skoczek pustynny (Jaculus jaculus) – gatunek gryzonia z rodziny skoczkowatych (Dipodidae), najmniejszy z rodzaju Jaculus. Występuje na stepach i półpustyniach Afryki i Eurazji: w Senegalu, Nigerii, Nigrze, Mauretanii,Maroku, Algierii, Tunezji, Libii, Sudanie, Etiopii, Erytrei, Egipcie, Somalii, Arabii Saudyjskiej, Jemenie, Izraelu, przez Irak do Iranu.</a:t>
            </a:r>
            <a:endParaRPr lang="lt-LT" dirty="0">
              <a:solidFill>
                <a:srgbClr val="FFFF00"/>
              </a:solidFill>
            </a:endParaRPr>
          </a:p>
        </p:txBody>
      </p:sp>
      <p:pic>
        <p:nvPicPr>
          <p:cNvPr id="5" name="Content Placeholder 4" descr="url.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122</Words>
  <Application>Microsoft Office PowerPoint</Application>
  <PresentationFormat>On-screen Show (4:3)</PresentationFormat>
  <Paragraphs>84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FLORA PUSTYNI </vt:lpstr>
      <vt:lpstr>Kaktus </vt:lpstr>
      <vt:lpstr>Welwiczja przedziwna </vt:lpstr>
      <vt:lpstr>Struś </vt:lpstr>
      <vt:lpstr>Grzechotnik rogaty </vt:lpstr>
      <vt:lpstr>Skorpiony</vt:lpstr>
      <vt:lpstr>Omrzel piaskowy</vt:lpstr>
      <vt:lpstr>Fenek</vt:lpstr>
      <vt:lpstr>Skoczek egipski </vt:lpstr>
      <vt:lpstr>Wielbłąd </vt:lpstr>
      <vt:lpstr>Wilk egipski </vt:lpstr>
      <vt:lpstr>Wilgotne Lasy Równikowe</vt:lpstr>
      <vt:lpstr>Ara</vt:lpstr>
      <vt:lpstr>Kapucynka</vt:lpstr>
      <vt:lpstr>Storczyk</vt:lpstr>
      <vt:lpstr>Tukan</vt:lpstr>
      <vt:lpstr>Jaguar</vt:lpstr>
      <vt:lpstr>Pawica grabówka </vt:lpstr>
      <vt:lpstr>Boa dusiciel </vt:lpstr>
      <vt:lpstr>Koliber</vt:lpstr>
      <vt:lpstr>Goryl</vt:lpstr>
      <vt:lpstr>Leniwiec</vt:lpstr>
      <vt:lpstr>Lasy Strefy Klimatu Umiarkowanego</vt:lpstr>
      <vt:lpstr>Perłowiec</vt:lpstr>
      <vt:lpstr>Głóg dwuszyjkowy </vt:lpstr>
      <vt:lpstr>Koźlarz czerwony </vt:lpstr>
      <vt:lpstr>Borodziej próchnik </vt:lpstr>
      <vt:lpstr>Dzięcioł białogrzbiety </vt:lpstr>
      <vt:lpstr>Pszeniec gajowy </vt:lpstr>
      <vt:lpstr>Łoś </vt:lpstr>
      <vt:lpstr>Zięba </vt:lpstr>
      <vt:lpstr>Borsuk</vt:lpstr>
      <vt:lpstr>Sójka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Darek</dc:creator>
  <cp:lastModifiedBy>SK</cp:lastModifiedBy>
  <cp:revision>20</cp:revision>
  <dcterms:created xsi:type="dcterms:W3CDTF">2013-01-27T16:40:14Z</dcterms:created>
  <dcterms:modified xsi:type="dcterms:W3CDTF">2013-10-28T10:05:28Z</dcterms:modified>
</cp:coreProperties>
</file>